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lvl1pPr>
              <a:defRPr>
                <a:latin typeface="Junicode"/>
                <a:ea typeface="Junicode"/>
                <a:cs typeface="Junicode"/>
                <a:sym typeface="Junicode"/>
              </a:defRPr>
            </a:lvl1pPr>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atin typeface="Junicode"/>
                <a:ea typeface="Junicode"/>
                <a:cs typeface="Junicode"/>
                <a:sym typeface="Junicode"/>
              </a:defRPr>
            </a:lvl1pPr>
            <a:lvl2pPr marL="0" indent="0" algn="ctr">
              <a:spcBef>
                <a:spcPts val="0"/>
              </a:spcBef>
              <a:buSzTx/>
              <a:buNone/>
              <a:defRPr sz="3700">
                <a:latin typeface="Junicode"/>
                <a:ea typeface="Junicode"/>
                <a:cs typeface="Junicode"/>
                <a:sym typeface="Junicode"/>
              </a:defRPr>
            </a:lvl2pPr>
            <a:lvl3pPr marL="0" indent="0" algn="ctr">
              <a:spcBef>
                <a:spcPts val="0"/>
              </a:spcBef>
              <a:buSzTx/>
              <a:buNone/>
              <a:defRPr sz="3700">
                <a:latin typeface="Junicode"/>
                <a:ea typeface="Junicode"/>
                <a:cs typeface="Junicode"/>
                <a:sym typeface="Junicode"/>
              </a:defRPr>
            </a:lvl3pPr>
            <a:lvl4pPr marL="0" indent="0" algn="ctr">
              <a:spcBef>
                <a:spcPts val="0"/>
              </a:spcBef>
              <a:buSzTx/>
              <a:buNone/>
              <a:defRPr sz="3700">
                <a:latin typeface="Junicode"/>
                <a:ea typeface="Junicode"/>
                <a:cs typeface="Junicode"/>
                <a:sym typeface="Junicode"/>
              </a:defRPr>
            </a:lvl4pPr>
            <a:lvl5pPr marL="0" indent="0" algn="ctr">
              <a:spcBef>
                <a:spcPts val="0"/>
              </a:spcBef>
              <a:buSzTx/>
              <a:buNone/>
              <a:defRPr sz="3700">
                <a:latin typeface="Junicode"/>
                <a:ea typeface="Junicode"/>
                <a:cs typeface="Junicode"/>
                <a:sym typeface="Junicode"/>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Sen Regular"/>
                <a:ea typeface="Sen Regular"/>
                <a:cs typeface="Sen Regular"/>
                <a:sym typeface="Sen Regular"/>
              </a:defRPr>
            </a:lvl1pPr>
          </a:lstStyle>
          <a:p>
            <a:pPr/>
            <a:r>
              <a:t>–Johnny Appleseed</a:t>
            </a:r>
          </a:p>
        </p:txBody>
      </p:sp>
      <p:sp>
        <p:nvSpPr>
          <p:cNvPr id="94" name="“Type a quote here.”"/>
          <p:cNvSpPr txBox="1"/>
          <p:nvPr>
            <p:ph type="body" sz="quarter" idx="14"/>
          </p:nvPr>
        </p:nvSpPr>
        <p:spPr>
          <a:xfrm>
            <a:off x="1270000" y="4260849"/>
            <a:ext cx="10464800" cy="622301"/>
          </a:xfrm>
          <a:prstGeom prst="rect">
            <a:avLst/>
          </a:prstGeom>
        </p:spPr>
        <p:txBody>
          <a:bodyPr>
            <a:spAutoFit/>
          </a:bodyPr>
          <a:lstStyle>
            <a:lvl1pPr marL="0" indent="0" algn="ctr">
              <a:spcBef>
                <a:spcPts val="0"/>
              </a:spcBef>
              <a:buSzTx/>
              <a:buNone/>
              <a:defRPr sz="3400">
                <a:latin typeface="Sen Regular"/>
                <a:ea typeface="Sen Regular"/>
                <a:cs typeface="Sen Regular"/>
                <a:sym typeface="Sen Regular"/>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xfrm>
            <a:off x="952500" y="254000"/>
            <a:ext cx="11099800" cy="1093193"/>
          </a:xfrm>
          <a:prstGeom prst="rect">
            <a:avLst/>
          </a:prstGeom>
        </p:spPr>
        <p:txBody>
          <a:bodyPr/>
          <a:lstStyle>
            <a:lvl1pPr>
              <a:defRPr sz="4000">
                <a:latin typeface="Adobe Caslon Pro"/>
                <a:ea typeface="Adobe Caslon Pro"/>
                <a:cs typeface="Adobe Caslon Pro"/>
                <a:sym typeface="Adobe Caslon Pro"/>
              </a:defRPr>
            </a:lvl1pPr>
          </a:lstStyle>
          <a:p>
            <a:pPr/>
            <a:r>
              <a:t>Title Text</a:t>
            </a:r>
          </a:p>
        </p:txBody>
      </p:sp>
      <p:sp>
        <p:nvSpPr>
          <p:cNvPr id="118" name="Body Level One…"/>
          <p:cNvSpPr txBox="1"/>
          <p:nvPr>
            <p:ph type="body" idx="1"/>
          </p:nvPr>
        </p:nvSpPr>
        <p:spPr>
          <a:xfrm>
            <a:off x="952500" y="1333549"/>
            <a:ext cx="11099800" cy="7543751"/>
          </a:xfrm>
          <a:prstGeom prst="rect">
            <a:avLst/>
          </a:prstGeom>
        </p:spPr>
        <p:txBody>
          <a:bodyPr/>
          <a:lstStyle>
            <a:lvl1pPr>
              <a:defRPr>
                <a:latin typeface="Adobe Caslon Pro"/>
                <a:ea typeface="Adobe Caslon Pro"/>
                <a:cs typeface="Adobe Caslon Pro"/>
                <a:sym typeface="Adobe Caslon Pro"/>
              </a:defRPr>
            </a:lvl1pPr>
            <a:lvl2pPr>
              <a:defRPr>
                <a:latin typeface="Adobe Caslon Pro"/>
                <a:ea typeface="Adobe Caslon Pro"/>
                <a:cs typeface="Adobe Caslon Pro"/>
                <a:sym typeface="Adobe Caslon Pro"/>
              </a:defRPr>
            </a:lvl2pPr>
            <a:lvl3pPr>
              <a:defRPr>
                <a:latin typeface="Adobe Caslon Pro"/>
                <a:ea typeface="Adobe Caslon Pro"/>
                <a:cs typeface="Adobe Caslon Pro"/>
                <a:sym typeface="Adobe Caslon Pro"/>
              </a:defRPr>
            </a:lvl3pPr>
            <a:lvl4pPr>
              <a:defRPr>
                <a:latin typeface="Adobe Caslon Pro"/>
                <a:ea typeface="Adobe Caslon Pro"/>
                <a:cs typeface="Adobe Caslon Pro"/>
                <a:sym typeface="Adobe Caslon Pro"/>
              </a:defRPr>
            </a:lvl4pPr>
            <a:lvl5pPr>
              <a:defRPr>
                <a:latin typeface="Adobe Caslon Pro"/>
                <a:ea typeface="Adobe Caslon Pro"/>
                <a:cs typeface="Adobe Caslon Pro"/>
                <a:sym typeface="Adobe Caslon Pro"/>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atin typeface="Sen Regular"/>
                <a:ea typeface="Sen Regular"/>
                <a:cs typeface="Sen Regular"/>
                <a:sym typeface="Sen Regular"/>
              </a:defRPr>
            </a:lvl1pPr>
            <a:lvl2pPr marL="0" indent="0" algn="ctr">
              <a:spcBef>
                <a:spcPts val="0"/>
              </a:spcBef>
              <a:buSzTx/>
              <a:buNone/>
              <a:defRPr sz="3700">
                <a:latin typeface="Sen Regular"/>
                <a:ea typeface="Sen Regular"/>
                <a:cs typeface="Sen Regular"/>
                <a:sym typeface="Sen Regular"/>
              </a:defRPr>
            </a:lvl2pPr>
            <a:lvl3pPr marL="0" indent="0" algn="ctr">
              <a:spcBef>
                <a:spcPts val="0"/>
              </a:spcBef>
              <a:buSzTx/>
              <a:buNone/>
              <a:defRPr sz="3700">
                <a:latin typeface="Sen Regular"/>
                <a:ea typeface="Sen Regular"/>
                <a:cs typeface="Sen Regular"/>
                <a:sym typeface="Sen Regular"/>
              </a:defRPr>
            </a:lvl3pPr>
            <a:lvl4pPr marL="0" indent="0" algn="ctr">
              <a:spcBef>
                <a:spcPts val="0"/>
              </a:spcBef>
              <a:buSzTx/>
              <a:buNone/>
              <a:defRPr sz="3700">
                <a:latin typeface="Sen Regular"/>
                <a:ea typeface="Sen Regular"/>
                <a:cs typeface="Sen Regular"/>
                <a:sym typeface="Sen Regular"/>
              </a:defRPr>
            </a:lvl4pPr>
            <a:lvl5pPr marL="0" indent="0" algn="ctr">
              <a:spcBef>
                <a:spcPts val="0"/>
              </a:spcBef>
              <a:buSzTx/>
              <a:buNone/>
              <a:defRPr sz="3700">
                <a:latin typeface="Sen Regular"/>
                <a:ea typeface="Sen Regular"/>
                <a:cs typeface="Sen Regular"/>
                <a:sym typeface="Sen Regular"/>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atin typeface="Sen Regular"/>
                <a:ea typeface="Sen Regular"/>
                <a:cs typeface="Sen Regular"/>
                <a:sym typeface="Sen Regular"/>
              </a:defRPr>
            </a:lvl1pPr>
            <a:lvl2pPr marL="0" indent="0" algn="ctr">
              <a:spcBef>
                <a:spcPts val="0"/>
              </a:spcBef>
              <a:buSzTx/>
              <a:buNone/>
              <a:defRPr sz="3700">
                <a:latin typeface="Sen Regular"/>
                <a:ea typeface="Sen Regular"/>
                <a:cs typeface="Sen Regular"/>
                <a:sym typeface="Sen Regular"/>
              </a:defRPr>
            </a:lvl2pPr>
            <a:lvl3pPr marL="0" indent="0" algn="ctr">
              <a:spcBef>
                <a:spcPts val="0"/>
              </a:spcBef>
              <a:buSzTx/>
              <a:buNone/>
              <a:defRPr sz="3700">
                <a:latin typeface="Sen Regular"/>
                <a:ea typeface="Sen Regular"/>
                <a:cs typeface="Sen Regular"/>
                <a:sym typeface="Sen Regular"/>
              </a:defRPr>
            </a:lvl3pPr>
            <a:lvl4pPr marL="0" indent="0" algn="ctr">
              <a:spcBef>
                <a:spcPts val="0"/>
              </a:spcBef>
              <a:buSzTx/>
              <a:buNone/>
              <a:defRPr sz="3700">
                <a:latin typeface="Sen Regular"/>
                <a:ea typeface="Sen Regular"/>
                <a:cs typeface="Sen Regular"/>
                <a:sym typeface="Sen Regular"/>
              </a:defRPr>
            </a:lvl4pPr>
            <a:lvl5pPr marL="0" indent="0" algn="ctr">
              <a:spcBef>
                <a:spcPts val="0"/>
              </a:spcBef>
              <a:buSzTx/>
              <a:buNone/>
              <a:defRPr sz="3700">
                <a:latin typeface="Sen Regular"/>
                <a:ea typeface="Sen Regular"/>
                <a:cs typeface="Sen Regular"/>
                <a:sym typeface="Sen Regular"/>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952500" y="784915"/>
            <a:ext cx="11099800" cy="1097170"/>
          </a:xfrm>
          <a:prstGeom prst="rect">
            <a:avLst/>
          </a:prstGeom>
        </p:spPr>
        <p:txBody>
          <a:bodyPr/>
          <a:lstStyle>
            <a:lvl1pPr>
              <a:defRPr sz="4800">
                <a:latin typeface="Sen Bold"/>
                <a:ea typeface="Sen Bold"/>
                <a:cs typeface="Sen Bold"/>
                <a:sym typeface="Sen Bold"/>
              </a:defRPr>
            </a:lvl1pPr>
          </a:lstStyle>
          <a:p>
            <a:pPr/>
            <a:r>
              <a:t>Title Text</a:t>
            </a:r>
          </a:p>
        </p:txBody>
      </p:sp>
      <p:sp>
        <p:nvSpPr>
          <p:cNvPr id="57" name="Body Level One…"/>
          <p:cNvSpPr txBox="1"/>
          <p:nvPr>
            <p:ph type="body" idx="1"/>
          </p:nvPr>
        </p:nvSpPr>
        <p:spPr>
          <a:xfrm>
            <a:off x="649061" y="2123213"/>
            <a:ext cx="11706678" cy="6931848"/>
          </a:xfrm>
          <a:prstGeom prst="rect">
            <a:avLst/>
          </a:prstGeom>
        </p:spPr>
        <p:txBody>
          <a:bodyPr/>
          <a:lstStyle>
            <a:lvl1pPr>
              <a:spcBef>
                <a:spcPts val="3000"/>
              </a:spcBef>
              <a:defRPr>
                <a:latin typeface="Sen Regular"/>
                <a:ea typeface="Sen Regular"/>
                <a:cs typeface="Sen Regular"/>
                <a:sym typeface="Sen Regular"/>
              </a:defRPr>
            </a:lvl1pPr>
            <a:lvl2pPr>
              <a:spcBef>
                <a:spcPts val="3000"/>
              </a:spcBef>
              <a:defRPr sz="3000">
                <a:latin typeface="Sen Regular"/>
                <a:ea typeface="Sen Regular"/>
                <a:cs typeface="Sen Regular"/>
                <a:sym typeface="Sen Regular"/>
              </a:defRPr>
            </a:lvl2pPr>
            <a:lvl3pPr>
              <a:spcBef>
                <a:spcPts val="2000"/>
              </a:spcBef>
              <a:defRPr sz="2800">
                <a:latin typeface="Sen Regular"/>
                <a:ea typeface="Sen Regular"/>
                <a:cs typeface="Sen Regular"/>
                <a:sym typeface="Sen Regular"/>
              </a:defRPr>
            </a:lvl3pPr>
            <a:lvl4pPr>
              <a:spcBef>
                <a:spcPts val="1000"/>
              </a:spcBef>
              <a:defRPr sz="2600">
                <a:latin typeface="Sen Regular"/>
                <a:ea typeface="Sen Regular"/>
                <a:cs typeface="Sen Regular"/>
                <a:sym typeface="Sen Regular"/>
              </a:defRPr>
            </a:lvl4pPr>
            <a:lvl5pPr>
              <a:spcBef>
                <a:spcPts val="400"/>
              </a:spcBef>
              <a:defRPr sz="2400">
                <a:latin typeface="Sen Regular"/>
                <a:ea typeface="Sen Regular"/>
                <a:cs typeface="Sen Regular"/>
                <a:sym typeface="Sen Regular"/>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atin typeface="Sen Regular"/>
                <a:ea typeface="Sen Regular"/>
                <a:cs typeface="Sen Regular"/>
                <a:sym typeface="Sen Regular"/>
              </a:defRPr>
            </a:lvl1pPr>
            <a:lvl2pPr marL="685800" indent="-342900">
              <a:spcBef>
                <a:spcPts val="3200"/>
              </a:spcBef>
              <a:defRPr sz="2800">
                <a:latin typeface="Sen Regular"/>
                <a:ea typeface="Sen Regular"/>
                <a:cs typeface="Sen Regular"/>
                <a:sym typeface="Sen Regular"/>
              </a:defRPr>
            </a:lvl2pPr>
            <a:lvl3pPr marL="1028700" indent="-342900">
              <a:spcBef>
                <a:spcPts val="3200"/>
              </a:spcBef>
              <a:defRPr sz="2800">
                <a:latin typeface="Sen Regular"/>
                <a:ea typeface="Sen Regular"/>
                <a:cs typeface="Sen Regular"/>
                <a:sym typeface="Sen Regular"/>
              </a:defRPr>
            </a:lvl3pPr>
            <a:lvl4pPr marL="1371600" indent="-342900">
              <a:spcBef>
                <a:spcPts val="3200"/>
              </a:spcBef>
              <a:defRPr sz="2800">
                <a:latin typeface="Sen Regular"/>
                <a:ea typeface="Sen Regular"/>
                <a:cs typeface="Sen Regular"/>
                <a:sym typeface="Sen Regular"/>
              </a:defRPr>
            </a:lvl4pPr>
            <a:lvl5pPr marL="1714500" indent="-342900">
              <a:spcBef>
                <a:spcPts val="3200"/>
              </a:spcBef>
              <a:defRPr sz="2800">
                <a:latin typeface="Sen Regular"/>
                <a:ea typeface="Sen Regular"/>
                <a:cs typeface="Sen Regular"/>
                <a:sym typeface="Sen Regular"/>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defRPr>
                <a:latin typeface="Sen Regular"/>
                <a:ea typeface="Sen Regular"/>
                <a:cs typeface="Sen Regular"/>
                <a:sym typeface="Sen Regular"/>
              </a:defRPr>
            </a:lvl1pPr>
            <a:lvl2pPr>
              <a:defRPr>
                <a:latin typeface="Sen Regular"/>
                <a:ea typeface="Sen Regular"/>
                <a:cs typeface="Sen Regular"/>
                <a:sym typeface="Sen Regular"/>
              </a:defRPr>
            </a:lvl2pPr>
            <a:lvl3pPr>
              <a:defRPr>
                <a:latin typeface="Sen Regular"/>
                <a:ea typeface="Sen Regular"/>
                <a:cs typeface="Sen Regular"/>
                <a:sym typeface="Sen Regular"/>
              </a:defRPr>
            </a:lvl3pPr>
            <a:lvl4pPr>
              <a:defRPr>
                <a:latin typeface="Sen Regular"/>
                <a:ea typeface="Sen Regular"/>
                <a:cs typeface="Sen Regular"/>
                <a:sym typeface="Sen Regular"/>
              </a:defRPr>
            </a:lvl4pPr>
            <a:lvl5pPr>
              <a:defRPr>
                <a:latin typeface="Sen Regular"/>
                <a:ea typeface="Sen Regular"/>
                <a:cs typeface="Sen Regular"/>
                <a:sym typeface="Sen Regular"/>
              </a:defRPr>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1pPr>
      <a:lvl2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2pPr>
      <a:lvl3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3pPr>
      <a:lvl4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4pPr>
      <a:lvl5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5pPr>
      <a:lvl6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6pPr>
      <a:lvl7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7pPr>
      <a:lvl8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8pPr>
      <a:lvl9pPr marL="0" marR="0" indent="0" algn="ctr" defTabSz="584200" latinLnBrk="0">
        <a:lnSpc>
          <a:spcPct val="100000"/>
        </a:lnSpc>
        <a:spcBef>
          <a:spcPts val="0"/>
        </a:spcBef>
        <a:spcAft>
          <a:spcPts val="0"/>
        </a:spcAft>
        <a:buClrTx/>
        <a:buSzTx/>
        <a:buFontTx/>
        <a:buNone/>
        <a:tabLst/>
        <a:defRPr b="0" baseline="0" cap="none" i="0" spc="0" strike="noStrike" sz="8000" u="none">
          <a:solidFill>
            <a:srgbClr val="000000"/>
          </a:solidFill>
          <a:uFillTx/>
          <a:latin typeface="Sen Regular"/>
          <a:ea typeface="Sen Regular"/>
          <a:cs typeface="Sen Regular"/>
          <a:sym typeface="Sen Regular"/>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g537@cam.ac.uk"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anterbury.ac.nz/nzilbb/research/onz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anterbury.ac.nz/nzilbb/research/onze/" TargetMode="Externa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7.png"/><Relationship Id="rId6" Type="http://schemas.openxmlformats.org/officeDocument/2006/relationships/hyperlink" Target="https://teara.govt.nz/en/video/40124/changing-new-zealand-speech"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youtube.com/watch?v=GIbbiBlRBFE" TargetMode="External"/><Relationship Id="rId3" Type="http://schemas.openxmlformats.org/officeDocument/2006/relationships/hyperlink" Target="http://www.lel.ed.ac.uk/homes/patrick/livengkoi.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ialect contact and…"/>
          <p:cNvSpPr txBox="1"/>
          <p:nvPr>
            <p:ph type="ctrTitle"/>
          </p:nvPr>
        </p:nvSpPr>
        <p:spPr>
          <a:xfrm>
            <a:off x="302695" y="1638300"/>
            <a:ext cx="12399410" cy="3302000"/>
          </a:xfrm>
          <a:prstGeom prst="rect">
            <a:avLst/>
          </a:prstGeom>
        </p:spPr>
        <p:txBody>
          <a:bodyPr/>
          <a:lstStyle/>
          <a:p>
            <a:pPr>
              <a:defRPr sz="4500">
                <a:latin typeface="Sen Bold"/>
                <a:ea typeface="Sen Bold"/>
                <a:cs typeface="Sen Bold"/>
                <a:sym typeface="Sen Bold"/>
              </a:defRPr>
            </a:pPr>
            <a:r>
              <a:t>Dialect contact and </a:t>
            </a:r>
          </a:p>
          <a:p>
            <a:pPr>
              <a:defRPr sz="4500">
                <a:latin typeface="Sen Bold"/>
                <a:ea typeface="Sen Bold"/>
                <a:cs typeface="Sen Bold"/>
                <a:sym typeface="Sen Bold"/>
              </a:defRPr>
            </a:pPr>
            <a:r>
              <a:t>the emergence of new varieties</a:t>
            </a:r>
          </a:p>
        </p:txBody>
      </p:sp>
      <p:sp>
        <p:nvSpPr>
          <p:cNvPr id="129" name="Li 4 History &amp; Varieties of English  Lent 2021 Week 7  Deepthi Gopal (dg537@cam.ac.uk)"/>
          <p:cNvSpPr txBox="1"/>
          <p:nvPr>
            <p:ph type="subTitle" sz="quarter" idx="1"/>
          </p:nvPr>
        </p:nvSpPr>
        <p:spPr>
          <a:xfrm>
            <a:off x="1270000" y="4988588"/>
            <a:ext cx="10464800" cy="1836707"/>
          </a:xfrm>
          <a:prstGeom prst="rect">
            <a:avLst/>
          </a:prstGeom>
        </p:spPr>
        <p:txBody>
          <a:bodyPr/>
          <a:lstStyle/>
          <a:p>
            <a:pPr defTabSz="566674">
              <a:lnSpc>
                <a:spcPct val="80000"/>
              </a:lnSpc>
              <a:defRPr sz="3589">
                <a:latin typeface="Sen Regular"/>
                <a:ea typeface="Sen Regular"/>
                <a:cs typeface="Sen Regular"/>
                <a:sym typeface="Sen Regular"/>
              </a:defRPr>
            </a:pPr>
            <a:r>
              <a:t>Li 4 </a:t>
            </a:r>
            <a:r>
              <a:t>History &amp; Varieties of English</a:t>
            </a:r>
            <a:br/>
            <a:r>
              <a:t> Lent 2021 Week 7</a:t>
            </a:r>
            <a:br/>
            <a:br/>
            <a:r>
              <a:rPr sz="2716"/>
              <a:t>Deepthi Gopal (</a:t>
            </a:r>
            <a:r>
              <a:rPr sz="2716" u="sng">
                <a:hlinkClick r:id="rId2" invalidUrl="" action="" tgtFrame="" tooltip="" history="1" highlightClick="0" endSnd="0"/>
              </a:rPr>
              <a:t>dg537@cam.ac.uk</a:t>
            </a:r>
            <a:r>
              <a:rPr sz="2716"/>
              <a: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ialect levelling"/>
          <p:cNvSpPr txBox="1"/>
          <p:nvPr>
            <p:ph type="title"/>
          </p:nvPr>
        </p:nvSpPr>
        <p:spPr>
          <a:prstGeom prst="rect">
            <a:avLst/>
          </a:prstGeom>
        </p:spPr>
        <p:txBody>
          <a:bodyPr/>
          <a:lstStyle>
            <a:lvl1pPr>
              <a:defRPr sz="4700"/>
            </a:lvl1pPr>
          </a:lstStyle>
          <a:p>
            <a:pPr/>
            <a:r>
              <a:t>Dialect levelling</a:t>
            </a:r>
          </a:p>
        </p:txBody>
      </p:sp>
      <p:sp>
        <p:nvSpPr>
          <p:cNvPr id="171" name="FACE, GOAT are very variable in English generally (as you know!), and perhaps even more so in Tyneside in particular.…"/>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95743" indent="-395743" algn="l" defTabSz="449833">
              <a:spcBef>
                <a:spcPts val="600"/>
              </a:spcBef>
              <a:buSzPct val="145000"/>
              <a:buChar char="•"/>
              <a:defRPr b="0" sz="2849">
                <a:latin typeface="Sen Bold"/>
                <a:ea typeface="Sen Bold"/>
                <a:cs typeface="Sen Bold"/>
                <a:sym typeface="Sen Bold"/>
              </a:defRPr>
            </a:pPr>
            <a:r>
              <a:t>FACE, GOAT </a:t>
            </a:r>
            <a:r>
              <a:rPr>
                <a:latin typeface="Sen Regular"/>
                <a:ea typeface="Sen Regular"/>
                <a:cs typeface="Sen Regular"/>
                <a:sym typeface="Sen Regular"/>
              </a:rPr>
              <a:t>are very variable in English generally (as you know!), and perhaps even more so in Tyneside in particular. </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The ‘new’ </a:t>
            </a:r>
            <a:r>
              <a:t>diphthongised</a:t>
            </a:r>
            <a:r>
              <a:rPr>
                <a:latin typeface="Sen Regular"/>
                <a:ea typeface="Sen Regular"/>
                <a:cs typeface="Sen Regular"/>
                <a:sym typeface="Sen Regular"/>
              </a:rPr>
              <a:t> variants characteristic of standard Southern British English, [eɪ] [oʊ];</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The ‘old’ monophthongs or near-monophthongs, characteristic of the ‘North of England’ and Scotland generally, [eː] [oː];</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 and </a:t>
            </a:r>
            <a:r>
              <a:rPr>
                <a:latin typeface="Sen Regular"/>
                <a:ea typeface="Sen Regular"/>
                <a:cs typeface="Sen Regular"/>
                <a:sym typeface="Sen Regular"/>
              </a:rPr>
              <a:t>Tyneside has a particular distinctive set of local variants, [ɪə] FACE, [ʊə] GOAT</a:t>
            </a:r>
            <a:r>
              <a:rPr>
                <a:latin typeface="Sen Regular"/>
                <a:ea typeface="Sen Regular"/>
                <a:cs typeface="Sen Regular"/>
                <a:sym typeface="Sen Regular"/>
              </a:rPr>
              <a:t> (Holmes 2000, Watt 2000). </a:t>
            </a:r>
          </a:p>
        </p:txBody>
      </p:sp>
      <p:grpSp>
        <p:nvGrpSpPr>
          <p:cNvPr id="178" name="Group"/>
          <p:cNvGrpSpPr/>
          <p:nvPr/>
        </p:nvGrpSpPr>
        <p:grpSpPr>
          <a:xfrm>
            <a:off x="7694740" y="1991272"/>
            <a:ext cx="5200768" cy="3651386"/>
            <a:chOff x="0" y="0"/>
            <a:chExt cx="5200767" cy="3651384"/>
          </a:xfrm>
        </p:grpSpPr>
        <p:sp>
          <p:nvSpPr>
            <p:cNvPr id="172"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177" name="Group"/>
            <p:cNvGrpSpPr/>
            <p:nvPr/>
          </p:nvGrpSpPr>
          <p:grpSpPr>
            <a:xfrm>
              <a:off x="274453" y="137392"/>
              <a:ext cx="4926315" cy="3376601"/>
              <a:chOff x="0" y="0"/>
              <a:chExt cx="4926314" cy="3376600"/>
            </a:xfrm>
          </p:grpSpPr>
          <p:pic>
            <p:nvPicPr>
              <p:cNvPr id="173" name="Image" descr="Image"/>
              <p:cNvPicPr>
                <a:picLocks noChangeAspect="1"/>
              </p:cNvPicPr>
              <p:nvPr/>
            </p:nvPicPr>
            <p:blipFill>
              <a:blip r:embed="rId2">
                <a:extLst/>
              </a:blip>
              <a:stretch>
                <a:fillRect/>
              </a:stretch>
            </p:blipFill>
            <p:spPr>
              <a:xfrm>
                <a:off x="248772" y="0"/>
                <a:ext cx="4677543" cy="3376601"/>
              </a:xfrm>
              <a:prstGeom prst="rect">
                <a:avLst/>
              </a:prstGeom>
              <a:ln w="12700" cap="flat">
                <a:noFill/>
                <a:miter lim="400000"/>
              </a:ln>
              <a:effectLst/>
            </p:spPr>
          </p:pic>
          <p:sp>
            <p:nvSpPr>
              <p:cNvPr id="174"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6"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187"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185" name="Group"/>
          <p:cNvGrpSpPr/>
          <p:nvPr/>
        </p:nvGrpSpPr>
        <p:grpSpPr>
          <a:xfrm>
            <a:off x="7694740" y="5585519"/>
            <a:ext cx="5307485" cy="3651385"/>
            <a:chOff x="0" y="0"/>
            <a:chExt cx="5307484" cy="3651384"/>
          </a:xfrm>
        </p:grpSpPr>
        <p:sp>
          <p:nvSpPr>
            <p:cNvPr id="179"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184" name="Group"/>
            <p:cNvGrpSpPr/>
            <p:nvPr/>
          </p:nvGrpSpPr>
          <p:grpSpPr>
            <a:xfrm>
              <a:off x="523225" y="137392"/>
              <a:ext cx="4784260" cy="3376601"/>
              <a:chOff x="0" y="0"/>
              <a:chExt cx="4784258" cy="3376600"/>
            </a:xfrm>
          </p:grpSpPr>
          <p:pic>
            <p:nvPicPr>
              <p:cNvPr id="180" name="Image" descr="Image"/>
              <p:cNvPicPr>
                <a:picLocks noChangeAspect="1"/>
              </p:cNvPicPr>
              <p:nvPr/>
            </p:nvPicPr>
            <p:blipFill>
              <a:blip r:embed="rId2">
                <a:extLst/>
              </a:blip>
              <a:stretch>
                <a:fillRect/>
              </a:stretch>
            </p:blipFill>
            <p:spPr>
              <a:xfrm>
                <a:off x="0" y="0"/>
                <a:ext cx="4677542" cy="3376601"/>
              </a:xfrm>
              <a:prstGeom prst="rect">
                <a:avLst/>
              </a:prstGeom>
              <a:ln w="12700" cap="flat">
                <a:noFill/>
                <a:miter lim="400000"/>
              </a:ln>
              <a:effectLst/>
            </p:spPr>
          </p:pic>
          <p:sp>
            <p:nvSpPr>
              <p:cNvPr id="181"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188"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189"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7" name="Group"/>
          <p:cNvGrpSpPr/>
          <p:nvPr/>
        </p:nvGrpSpPr>
        <p:grpSpPr>
          <a:xfrm>
            <a:off x="7694740" y="1991272"/>
            <a:ext cx="5200768" cy="3651386"/>
            <a:chOff x="0" y="0"/>
            <a:chExt cx="5200767" cy="3651384"/>
          </a:xfrm>
        </p:grpSpPr>
        <p:sp>
          <p:nvSpPr>
            <p:cNvPr id="191"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196" name="Group"/>
            <p:cNvGrpSpPr/>
            <p:nvPr/>
          </p:nvGrpSpPr>
          <p:grpSpPr>
            <a:xfrm>
              <a:off x="274453" y="137392"/>
              <a:ext cx="4926315" cy="3376601"/>
              <a:chOff x="0" y="0"/>
              <a:chExt cx="4926314" cy="3376600"/>
            </a:xfrm>
          </p:grpSpPr>
          <p:pic>
            <p:nvPicPr>
              <p:cNvPr id="192" name="Image" descr="Image"/>
              <p:cNvPicPr>
                <a:picLocks noChangeAspect="1"/>
              </p:cNvPicPr>
              <p:nvPr/>
            </p:nvPicPr>
            <p:blipFill>
              <a:blip r:embed="rId2">
                <a:extLst/>
              </a:blip>
              <a:stretch>
                <a:fillRect/>
              </a:stretch>
            </p:blipFill>
            <p:spPr>
              <a:xfrm>
                <a:off x="248772" y="0"/>
                <a:ext cx="4677543" cy="3376601"/>
              </a:xfrm>
              <a:prstGeom prst="rect">
                <a:avLst/>
              </a:prstGeom>
              <a:ln w="12700" cap="flat">
                <a:noFill/>
                <a:miter lim="400000"/>
              </a:ln>
              <a:effectLst/>
            </p:spPr>
          </p:pic>
          <p:sp>
            <p:nvSpPr>
              <p:cNvPr id="193"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10"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211"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204" name="Group"/>
          <p:cNvGrpSpPr/>
          <p:nvPr/>
        </p:nvGrpSpPr>
        <p:grpSpPr>
          <a:xfrm>
            <a:off x="7694740" y="5585519"/>
            <a:ext cx="5307485" cy="3651385"/>
            <a:chOff x="0" y="0"/>
            <a:chExt cx="5307484" cy="3651384"/>
          </a:xfrm>
        </p:grpSpPr>
        <p:sp>
          <p:nvSpPr>
            <p:cNvPr id="198"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203" name="Group"/>
            <p:cNvGrpSpPr/>
            <p:nvPr/>
          </p:nvGrpSpPr>
          <p:grpSpPr>
            <a:xfrm>
              <a:off x="523225" y="137392"/>
              <a:ext cx="4784260" cy="3376601"/>
              <a:chOff x="0" y="0"/>
              <a:chExt cx="4784258" cy="3376600"/>
            </a:xfrm>
          </p:grpSpPr>
          <p:pic>
            <p:nvPicPr>
              <p:cNvPr id="199" name="Image" descr="Image"/>
              <p:cNvPicPr>
                <a:picLocks noChangeAspect="1"/>
              </p:cNvPicPr>
              <p:nvPr/>
            </p:nvPicPr>
            <p:blipFill>
              <a:blip r:embed="rId2">
                <a:extLst/>
              </a:blip>
              <a:stretch>
                <a:fillRect/>
              </a:stretch>
            </p:blipFill>
            <p:spPr>
              <a:xfrm>
                <a:off x="0" y="0"/>
                <a:ext cx="4677542" cy="3376601"/>
              </a:xfrm>
              <a:prstGeom prst="rect">
                <a:avLst/>
              </a:prstGeom>
              <a:ln w="12700" cap="flat">
                <a:noFill/>
                <a:miter lim="400000"/>
              </a:ln>
              <a:effectLst/>
            </p:spPr>
          </p:pic>
          <p:sp>
            <p:nvSpPr>
              <p:cNvPr id="200"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12"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213"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
        <p:nvSpPr>
          <p:cNvPr id="205" name="Dialect levelling"/>
          <p:cNvSpPr txBox="1"/>
          <p:nvPr>
            <p:ph type="title"/>
          </p:nvPr>
        </p:nvSpPr>
        <p:spPr>
          <a:prstGeom prst="rect">
            <a:avLst/>
          </a:prstGeom>
        </p:spPr>
        <p:txBody>
          <a:bodyPr/>
          <a:lstStyle>
            <a:lvl1pPr>
              <a:defRPr sz="4700"/>
            </a:lvl1pPr>
          </a:lstStyle>
          <a:p>
            <a:pPr/>
            <a:r>
              <a:t>Dialect levelling</a:t>
            </a:r>
          </a:p>
        </p:txBody>
      </p:sp>
      <p:sp>
        <p:nvSpPr>
          <p:cNvPr id="206" name="FACE, GOAT are very variable in English generally (as you know!), and perhaps even more so in Tyneside in particular.…"/>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95743" indent="-395743" algn="l" defTabSz="449833">
              <a:spcBef>
                <a:spcPts val="600"/>
              </a:spcBef>
              <a:buSzPct val="145000"/>
              <a:buChar char="•"/>
              <a:defRPr b="0" sz="2849">
                <a:latin typeface="Sen Bold"/>
                <a:ea typeface="Sen Bold"/>
                <a:cs typeface="Sen Bold"/>
                <a:sym typeface="Sen Bold"/>
              </a:defRPr>
            </a:pPr>
            <a:r>
              <a:t>FACE, GOAT </a:t>
            </a:r>
            <a:r>
              <a:rPr>
                <a:latin typeface="Sen Regular"/>
                <a:ea typeface="Sen Regular"/>
                <a:cs typeface="Sen Regular"/>
                <a:sym typeface="Sen Regular"/>
              </a:rPr>
              <a:t>are very variable in English generally (as you know!), and perhaps even more so in Tyneside in particular. </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The ‘new’ </a:t>
            </a:r>
            <a:r>
              <a:t>diphthongised</a:t>
            </a:r>
            <a:r>
              <a:rPr>
                <a:latin typeface="Sen Regular"/>
                <a:ea typeface="Sen Regular"/>
                <a:cs typeface="Sen Regular"/>
                <a:sym typeface="Sen Regular"/>
              </a:rPr>
              <a:t> variants characteristic of standard Southern British English, [eɪ] [oʊ];</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The ‘old’ monophthongs or near-monophthongs, characteristic of the ‘North of England’ and Scotland generally, [eː] [oː];</a:t>
            </a:r>
            <a:endParaRPr>
              <a:latin typeface="Sen Regular"/>
              <a:ea typeface="Sen Regular"/>
              <a:cs typeface="Sen Regular"/>
              <a:sym typeface="Sen Regular"/>
            </a:endParaRPr>
          </a:p>
          <a:p>
            <a:pPr lvl="1" marL="738008" indent="-395743" algn="l" defTabSz="449833">
              <a:spcBef>
                <a:spcPts val="600"/>
              </a:spcBef>
              <a:buSzPct val="145000"/>
              <a:buChar char="•"/>
              <a:defRPr b="0" sz="2849">
                <a:latin typeface="Sen Bold"/>
                <a:ea typeface="Sen Bold"/>
                <a:cs typeface="Sen Bold"/>
                <a:sym typeface="Sen Bold"/>
              </a:defRPr>
            </a:pPr>
            <a:r>
              <a:rPr>
                <a:latin typeface="Sen Regular"/>
                <a:ea typeface="Sen Regular"/>
                <a:cs typeface="Sen Regular"/>
                <a:sym typeface="Sen Regular"/>
              </a:rPr>
              <a:t>— and </a:t>
            </a:r>
            <a:r>
              <a:rPr>
                <a:latin typeface="Sen Regular"/>
                <a:ea typeface="Sen Regular"/>
                <a:cs typeface="Sen Regular"/>
                <a:sym typeface="Sen Regular"/>
              </a:rPr>
              <a:t>Tyneside has a particular distinctive set of local variants, [ɪə] FACE, [ʊə] GOAT</a:t>
            </a:r>
            <a:r>
              <a:rPr>
                <a:latin typeface="Sen Regular"/>
                <a:ea typeface="Sen Regular"/>
                <a:cs typeface="Sen Regular"/>
                <a:sym typeface="Sen Regular"/>
              </a:rPr>
              <a:t> (Holmes 2000, Watt 2000). </a:t>
            </a:r>
          </a:p>
        </p:txBody>
      </p:sp>
      <p:sp>
        <p:nvSpPr>
          <p:cNvPr id="207" name="local"/>
          <p:cNvSpPr txBox="1"/>
          <p:nvPr/>
        </p:nvSpPr>
        <p:spPr>
          <a:xfrm>
            <a:off x="5265763" y="8226317"/>
            <a:ext cx="1579015" cy="698915"/>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defTabSz="385572">
              <a:spcBef>
                <a:spcPts val="500"/>
              </a:spcBef>
              <a:defRPr b="0" sz="2442">
                <a:solidFill>
                  <a:schemeClr val="accent5">
                    <a:hueOff val="-82419"/>
                    <a:satOff val="-9513"/>
                    <a:lumOff val="-16343"/>
                  </a:schemeClr>
                </a:solidFill>
                <a:latin typeface="Sen Bold"/>
                <a:ea typeface="Sen Bold"/>
                <a:cs typeface="Sen Bold"/>
                <a:sym typeface="Sen Bold"/>
              </a:defRPr>
            </a:lvl1pPr>
          </a:lstStyle>
          <a:p>
            <a:pPr/>
            <a:r>
              <a:t>local</a:t>
            </a:r>
          </a:p>
        </p:txBody>
      </p:sp>
      <p:sp>
        <p:nvSpPr>
          <p:cNvPr id="208" name="supralocal"/>
          <p:cNvSpPr txBox="1"/>
          <p:nvPr/>
        </p:nvSpPr>
        <p:spPr>
          <a:xfrm>
            <a:off x="6460945" y="6421498"/>
            <a:ext cx="1799097" cy="698915"/>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defTabSz="368045">
              <a:spcBef>
                <a:spcPts val="500"/>
              </a:spcBef>
              <a:defRPr b="0" sz="2331">
                <a:solidFill>
                  <a:schemeClr val="accent4">
                    <a:hueOff val="-461056"/>
                    <a:satOff val="4338"/>
                    <a:lumOff val="-10225"/>
                  </a:schemeClr>
                </a:solidFill>
                <a:latin typeface="Sen Bold"/>
                <a:ea typeface="Sen Bold"/>
                <a:cs typeface="Sen Bold"/>
                <a:sym typeface="Sen Bold"/>
              </a:defRPr>
            </a:lvl1pPr>
          </a:lstStyle>
          <a:p>
            <a:pPr/>
            <a:r>
              <a:t>supralocal</a:t>
            </a:r>
          </a:p>
        </p:txBody>
      </p:sp>
      <p:sp>
        <p:nvSpPr>
          <p:cNvPr id="209" name="national"/>
          <p:cNvSpPr txBox="1"/>
          <p:nvPr/>
        </p:nvSpPr>
        <p:spPr>
          <a:xfrm>
            <a:off x="6460945" y="4184861"/>
            <a:ext cx="1799097" cy="698915"/>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defTabSz="385572">
              <a:spcBef>
                <a:spcPts val="500"/>
              </a:spcBef>
              <a:defRPr b="0" sz="2442">
                <a:solidFill>
                  <a:schemeClr val="accent1"/>
                </a:solidFill>
                <a:latin typeface="Sen Bold"/>
                <a:ea typeface="Sen Bold"/>
                <a:cs typeface="Sen Bold"/>
                <a:sym typeface="Sen Bold"/>
              </a:defRPr>
            </a:lvl1pPr>
          </a:lstStyle>
          <a:p>
            <a:pPr/>
            <a:r>
              <a:t>national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Dialect levelling"/>
          <p:cNvSpPr txBox="1"/>
          <p:nvPr>
            <p:ph type="title"/>
          </p:nvPr>
        </p:nvSpPr>
        <p:spPr>
          <a:prstGeom prst="rect">
            <a:avLst/>
          </a:prstGeom>
        </p:spPr>
        <p:txBody>
          <a:bodyPr/>
          <a:lstStyle>
            <a:lvl1pPr>
              <a:defRPr sz="4700"/>
            </a:lvl1pPr>
          </a:lstStyle>
          <a:p>
            <a:pPr/>
            <a:r>
              <a:t>Dialect levelling</a:t>
            </a:r>
          </a:p>
        </p:txBody>
      </p:sp>
      <p:sp>
        <p:nvSpPr>
          <p:cNvPr id="216" name="Watt (2002): the specifically local variants, centering diphthongs [ɪə] [ʊə], are being lost in favour of the supra-local variants, monophthongal [eː] [oː]."/>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70046" indent="-370046" algn="l" defTabSz="420624">
              <a:spcBef>
                <a:spcPts val="500"/>
              </a:spcBef>
              <a:buSzPct val="145000"/>
              <a:buChar char="•"/>
              <a:defRPr b="0" sz="2664">
                <a:latin typeface="Sen Bold"/>
                <a:ea typeface="Sen Bold"/>
                <a:cs typeface="Sen Bold"/>
                <a:sym typeface="Sen Bold"/>
              </a:defRPr>
            </a:pPr>
            <a:r>
              <a:t>Watt (2002): </a:t>
            </a:r>
            <a:r>
              <a:rPr>
                <a:latin typeface="Sen Regular"/>
                <a:ea typeface="Sen Regular"/>
                <a:cs typeface="Sen Regular"/>
                <a:sym typeface="Sen Regular"/>
              </a:rPr>
              <a:t>the specifically </a:t>
            </a:r>
            <a:r>
              <a:t>local</a:t>
            </a:r>
            <a:r>
              <a:rPr>
                <a:latin typeface="Sen Regular"/>
                <a:ea typeface="Sen Regular"/>
                <a:cs typeface="Sen Regular"/>
                <a:sym typeface="Sen Regular"/>
              </a:rPr>
              <a:t> variants, centering diphthongs [ɪə] [ʊə], are being lost in favour of the </a:t>
            </a:r>
            <a:r>
              <a:t>supra-local</a:t>
            </a:r>
            <a:r>
              <a:rPr>
                <a:latin typeface="Sen Regular"/>
                <a:ea typeface="Sen Regular"/>
                <a:cs typeface="Sen Regular"/>
                <a:sym typeface="Sen Regular"/>
              </a:rPr>
              <a:t> variants, monophthongal [eː] [oː]. </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p>
        </p:txBody>
      </p:sp>
      <p:grpSp>
        <p:nvGrpSpPr>
          <p:cNvPr id="223" name="Group"/>
          <p:cNvGrpSpPr/>
          <p:nvPr/>
        </p:nvGrpSpPr>
        <p:grpSpPr>
          <a:xfrm>
            <a:off x="7694740" y="1991272"/>
            <a:ext cx="5200768" cy="3651386"/>
            <a:chOff x="0" y="0"/>
            <a:chExt cx="5200767" cy="3651384"/>
          </a:xfrm>
        </p:grpSpPr>
        <p:sp>
          <p:nvSpPr>
            <p:cNvPr id="217"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222" name="Group"/>
            <p:cNvGrpSpPr/>
            <p:nvPr/>
          </p:nvGrpSpPr>
          <p:grpSpPr>
            <a:xfrm>
              <a:off x="274453" y="137392"/>
              <a:ext cx="4926315" cy="3376601"/>
              <a:chOff x="0" y="0"/>
              <a:chExt cx="4926314" cy="3376600"/>
            </a:xfrm>
          </p:grpSpPr>
          <p:pic>
            <p:nvPicPr>
              <p:cNvPr id="218" name="Image" descr="Image"/>
              <p:cNvPicPr>
                <a:picLocks noChangeAspect="1"/>
              </p:cNvPicPr>
              <p:nvPr/>
            </p:nvPicPr>
            <p:blipFill>
              <a:blip r:embed="rId2">
                <a:extLst/>
              </a:blip>
              <a:stretch>
                <a:fillRect/>
              </a:stretch>
            </p:blipFill>
            <p:spPr>
              <a:xfrm>
                <a:off x="248772" y="0"/>
                <a:ext cx="4677543" cy="3376601"/>
              </a:xfrm>
              <a:prstGeom prst="rect">
                <a:avLst/>
              </a:prstGeom>
              <a:ln w="12700" cap="flat">
                <a:noFill/>
                <a:miter lim="400000"/>
              </a:ln>
              <a:effectLst/>
            </p:spPr>
          </p:pic>
          <p:sp>
            <p:nvSpPr>
              <p:cNvPr id="219"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7"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258"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230" name="Group"/>
          <p:cNvGrpSpPr/>
          <p:nvPr/>
        </p:nvGrpSpPr>
        <p:grpSpPr>
          <a:xfrm>
            <a:off x="7694740" y="5585519"/>
            <a:ext cx="5307485" cy="3651385"/>
            <a:chOff x="0" y="0"/>
            <a:chExt cx="5307484" cy="3651384"/>
          </a:xfrm>
        </p:grpSpPr>
        <p:sp>
          <p:nvSpPr>
            <p:cNvPr id="224"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229" name="Group"/>
            <p:cNvGrpSpPr/>
            <p:nvPr/>
          </p:nvGrpSpPr>
          <p:grpSpPr>
            <a:xfrm>
              <a:off x="523225" y="137392"/>
              <a:ext cx="4784260" cy="3376601"/>
              <a:chOff x="0" y="0"/>
              <a:chExt cx="4784258" cy="3376600"/>
            </a:xfrm>
          </p:grpSpPr>
          <p:pic>
            <p:nvPicPr>
              <p:cNvPr id="225" name="Image" descr="Image"/>
              <p:cNvPicPr>
                <a:picLocks noChangeAspect="1"/>
              </p:cNvPicPr>
              <p:nvPr/>
            </p:nvPicPr>
            <p:blipFill>
              <a:blip r:embed="rId2">
                <a:extLst/>
              </a:blip>
              <a:stretch>
                <a:fillRect/>
              </a:stretch>
            </p:blipFill>
            <p:spPr>
              <a:xfrm>
                <a:off x="0" y="0"/>
                <a:ext cx="4677542" cy="3376601"/>
              </a:xfrm>
              <a:prstGeom prst="rect">
                <a:avLst/>
              </a:prstGeom>
              <a:ln w="12700" cap="flat">
                <a:noFill/>
                <a:miter lim="400000"/>
              </a:ln>
              <a:effectLst/>
            </p:spPr>
          </p:pic>
          <p:sp>
            <p:nvSpPr>
              <p:cNvPr id="226"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9"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260"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256" name="Group"/>
          <p:cNvGrpSpPr/>
          <p:nvPr/>
        </p:nvGrpSpPr>
        <p:grpSpPr>
          <a:xfrm>
            <a:off x="822638" y="4187884"/>
            <a:ext cx="6596348" cy="4823898"/>
            <a:chOff x="0" y="0"/>
            <a:chExt cx="6596346" cy="4823897"/>
          </a:xfrm>
        </p:grpSpPr>
        <p:pic>
          <p:nvPicPr>
            <p:cNvPr id="231" name="Image" descr="Image"/>
            <p:cNvPicPr>
              <a:picLocks noChangeAspect="1"/>
            </p:cNvPicPr>
            <p:nvPr/>
          </p:nvPicPr>
          <p:blipFill>
            <a:blip r:embed="rId3">
              <a:extLst/>
            </a:blip>
            <a:srcRect l="0" t="1292" r="0" b="50447"/>
            <a:stretch>
              <a:fillRect/>
            </a:stretch>
          </p:blipFill>
          <p:spPr>
            <a:xfrm>
              <a:off x="0" y="0"/>
              <a:ext cx="6596347" cy="4823898"/>
            </a:xfrm>
            <a:prstGeom prst="rect">
              <a:avLst/>
            </a:prstGeom>
            <a:ln w="12700" cap="flat">
              <a:noFill/>
              <a:miter lim="400000"/>
            </a:ln>
            <a:effectLst/>
          </p:spPr>
        </p:pic>
        <p:sp>
          <p:nvSpPr>
            <p:cNvPr id="232" name="Rectangle"/>
            <p:cNvSpPr/>
            <p:nvPr/>
          </p:nvSpPr>
          <p:spPr>
            <a:xfrm>
              <a:off x="3128956" y="378489"/>
              <a:ext cx="413885" cy="175971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3" name="Rectangle"/>
            <p:cNvSpPr/>
            <p:nvPr/>
          </p:nvSpPr>
          <p:spPr>
            <a:xfrm>
              <a:off x="3687398" y="433582"/>
              <a:ext cx="408248" cy="997306"/>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4" name="Rectangle"/>
            <p:cNvSpPr/>
            <p:nvPr/>
          </p:nvSpPr>
          <p:spPr>
            <a:xfrm>
              <a:off x="4240203" y="355133"/>
              <a:ext cx="408247" cy="179182"/>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5" name="Rectangle"/>
            <p:cNvSpPr/>
            <p:nvPr/>
          </p:nvSpPr>
          <p:spPr>
            <a:xfrm>
              <a:off x="4793008" y="35513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6" name="Rectangle"/>
            <p:cNvSpPr/>
            <p:nvPr/>
          </p:nvSpPr>
          <p:spPr>
            <a:xfrm>
              <a:off x="2576151" y="865416"/>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7" name="Rectangle"/>
            <p:cNvSpPr/>
            <p:nvPr/>
          </p:nvSpPr>
          <p:spPr>
            <a:xfrm>
              <a:off x="2023347" y="53529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8" name="Rectangle"/>
            <p:cNvSpPr/>
            <p:nvPr/>
          </p:nvSpPr>
          <p:spPr>
            <a:xfrm>
              <a:off x="1472365" y="703382"/>
              <a:ext cx="408248" cy="395767"/>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9" name="Rectangle"/>
            <p:cNvSpPr/>
            <p:nvPr/>
          </p:nvSpPr>
          <p:spPr>
            <a:xfrm>
              <a:off x="916248" y="362986"/>
              <a:ext cx="408247" cy="59164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0" name="Rectangle"/>
            <p:cNvSpPr/>
            <p:nvPr/>
          </p:nvSpPr>
          <p:spPr>
            <a:xfrm>
              <a:off x="914203" y="970971"/>
              <a:ext cx="408247" cy="217235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1" name="Rectangle"/>
            <p:cNvSpPr/>
            <p:nvPr/>
          </p:nvSpPr>
          <p:spPr>
            <a:xfrm>
              <a:off x="1472365" y="1133165"/>
              <a:ext cx="408248" cy="2016774"/>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2" name="Rectangle"/>
            <p:cNvSpPr/>
            <p:nvPr/>
          </p:nvSpPr>
          <p:spPr>
            <a:xfrm>
              <a:off x="2021693" y="626673"/>
              <a:ext cx="408248" cy="252255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3" name="Rectangle"/>
            <p:cNvSpPr/>
            <p:nvPr/>
          </p:nvSpPr>
          <p:spPr>
            <a:xfrm>
              <a:off x="2582753" y="941374"/>
              <a:ext cx="408247" cy="220209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4" name="Rectangle"/>
            <p:cNvSpPr/>
            <p:nvPr/>
          </p:nvSpPr>
          <p:spPr>
            <a:xfrm>
              <a:off x="3132081" y="2159389"/>
              <a:ext cx="408247" cy="997306"/>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5" name="Rectangle"/>
            <p:cNvSpPr/>
            <p:nvPr/>
          </p:nvSpPr>
          <p:spPr>
            <a:xfrm>
              <a:off x="3696513" y="1451705"/>
              <a:ext cx="390018" cy="170499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6" name="Rectangle"/>
            <p:cNvSpPr/>
            <p:nvPr/>
          </p:nvSpPr>
          <p:spPr>
            <a:xfrm>
              <a:off x="4236617" y="557053"/>
              <a:ext cx="415419" cy="259964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7" name="Rectangle"/>
            <p:cNvSpPr/>
            <p:nvPr/>
          </p:nvSpPr>
          <p:spPr>
            <a:xfrm>
              <a:off x="4802122" y="438548"/>
              <a:ext cx="390019" cy="2718147"/>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8" name="Rectangle"/>
            <p:cNvSpPr/>
            <p:nvPr/>
          </p:nvSpPr>
          <p:spPr>
            <a:xfrm>
              <a:off x="2580708" y="364494"/>
              <a:ext cx="408247" cy="47680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49" name="Rectangle"/>
            <p:cNvSpPr/>
            <p:nvPr/>
          </p:nvSpPr>
          <p:spPr>
            <a:xfrm>
              <a:off x="3687118" y="364494"/>
              <a:ext cx="408248" cy="3871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0" name="Rectangle"/>
            <p:cNvSpPr/>
            <p:nvPr/>
          </p:nvSpPr>
          <p:spPr>
            <a:xfrm>
              <a:off x="3138871" y="349502"/>
              <a:ext cx="408247" cy="149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1" name="Rectangle"/>
            <p:cNvSpPr/>
            <p:nvPr/>
          </p:nvSpPr>
          <p:spPr>
            <a:xfrm>
              <a:off x="2027495" y="364539"/>
              <a:ext cx="408247" cy="13673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2" name="Rectangle"/>
            <p:cNvSpPr/>
            <p:nvPr/>
          </p:nvSpPr>
          <p:spPr>
            <a:xfrm>
              <a:off x="1472474" y="350955"/>
              <a:ext cx="408248" cy="33410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3" name="Square"/>
            <p:cNvSpPr/>
            <p:nvPr/>
          </p:nvSpPr>
          <p:spPr>
            <a:xfrm>
              <a:off x="5493779" y="869446"/>
              <a:ext cx="99813" cy="103470"/>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4" name="Square"/>
            <p:cNvSpPr/>
            <p:nvPr/>
          </p:nvSpPr>
          <p:spPr>
            <a:xfrm>
              <a:off x="5493779" y="1434596"/>
              <a:ext cx="99813" cy="103470"/>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55" name="Rectangle"/>
            <p:cNvSpPr/>
            <p:nvPr/>
          </p:nvSpPr>
          <p:spPr>
            <a:xfrm>
              <a:off x="5493779" y="2003385"/>
              <a:ext cx="99813" cy="93127"/>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Watt (2002): the specifically local variants, centering diphthongs [ɪə] [ʊə], are being lost in favour of the supra-local variants, monophthongal [eː] [oː]."/>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70046" indent="-370046" algn="l" defTabSz="420624">
              <a:spcBef>
                <a:spcPts val="500"/>
              </a:spcBef>
              <a:buSzPct val="145000"/>
              <a:buChar char="•"/>
              <a:defRPr b="0" sz="2664">
                <a:latin typeface="Sen Bold"/>
                <a:ea typeface="Sen Bold"/>
                <a:cs typeface="Sen Bold"/>
                <a:sym typeface="Sen Bold"/>
              </a:defRPr>
            </a:pPr>
            <a:r>
              <a:t>Watt (2002): </a:t>
            </a:r>
            <a:r>
              <a:rPr>
                <a:latin typeface="Sen Regular"/>
                <a:ea typeface="Sen Regular"/>
                <a:cs typeface="Sen Regular"/>
                <a:sym typeface="Sen Regular"/>
              </a:rPr>
              <a:t>the specifically </a:t>
            </a:r>
            <a:r>
              <a:t>local</a:t>
            </a:r>
            <a:r>
              <a:rPr>
                <a:latin typeface="Sen Regular"/>
                <a:ea typeface="Sen Regular"/>
                <a:cs typeface="Sen Regular"/>
                <a:sym typeface="Sen Regular"/>
              </a:rPr>
              <a:t> variants, centering diphthongs [ɪə] [ʊə], are being lost in favour of the </a:t>
            </a:r>
            <a:r>
              <a:t>supra-local</a:t>
            </a:r>
            <a:r>
              <a:rPr>
                <a:latin typeface="Sen Regular"/>
                <a:ea typeface="Sen Regular"/>
                <a:cs typeface="Sen Regular"/>
                <a:sym typeface="Sen Regular"/>
              </a:rPr>
              <a:t> variants, monophthongal [eː] [oː]. </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p>
        </p:txBody>
      </p:sp>
      <p:sp>
        <p:nvSpPr>
          <p:cNvPr id="263" name="Dialect levelling"/>
          <p:cNvSpPr txBox="1"/>
          <p:nvPr>
            <p:ph type="title"/>
          </p:nvPr>
        </p:nvSpPr>
        <p:spPr>
          <a:prstGeom prst="rect">
            <a:avLst/>
          </a:prstGeom>
        </p:spPr>
        <p:txBody>
          <a:bodyPr/>
          <a:lstStyle>
            <a:lvl1pPr>
              <a:defRPr sz="4700"/>
            </a:lvl1pPr>
          </a:lstStyle>
          <a:p>
            <a:pPr/>
            <a:r>
              <a:t>Dialect levelling</a:t>
            </a:r>
          </a:p>
        </p:txBody>
      </p:sp>
      <p:grpSp>
        <p:nvGrpSpPr>
          <p:cNvPr id="275" name="Group"/>
          <p:cNvGrpSpPr/>
          <p:nvPr/>
        </p:nvGrpSpPr>
        <p:grpSpPr>
          <a:xfrm>
            <a:off x="822638" y="4187884"/>
            <a:ext cx="6596348" cy="4823898"/>
            <a:chOff x="0" y="0"/>
            <a:chExt cx="6596346" cy="4823897"/>
          </a:xfrm>
        </p:grpSpPr>
        <p:pic>
          <p:nvPicPr>
            <p:cNvPr id="264" name="Image" descr="Image"/>
            <p:cNvPicPr>
              <a:picLocks noChangeAspect="1"/>
            </p:cNvPicPr>
            <p:nvPr/>
          </p:nvPicPr>
          <p:blipFill>
            <a:blip r:embed="rId2">
              <a:extLst/>
            </a:blip>
            <a:srcRect l="0" t="1292" r="0" b="50447"/>
            <a:stretch>
              <a:fillRect/>
            </a:stretch>
          </p:blipFill>
          <p:spPr>
            <a:xfrm>
              <a:off x="0" y="0"/>
              <a:ext cx="6596347" cy="4823898"/>
            </a:xfrm>
            <a:prstGeom prst="rect">
              <a:avLst/>
            </a:prstGeom>
            <a:ln w="12700" cap="flat">
              <a:noFill/>
              <a:miter lim="400000"/>
            </a:ln>
            <a:effectLst/>
          </p:spPr>
        </p:pic>
        <p:sp>
          <p:nvSpPr>
            <p:cNvPr id="265" name="Rectangle"/>
            <p:cNvSpPr/>
            <p:nvPr/>
          </p:nvSpPr>
          <p:spPr>
            <a:xfrm>
              <a:off x="3128956" y="378489"/>
              <a:ext cx="413885" cy="175971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6" name="Rectangle"/>
            <p:cNvSpPr/>
            <p:nvPr/>
          </p:nvSpPr>
          <p:spPr>
            <a:xfrm>
              <a:off x="4240203" y="355133"/>
              <a:ext cx="408247" cy="179182"/>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7" name="Rectangle"/>
            <p:cNvSpPr/>
            <p:nvPr/>
          </p:nvSpPr>
          <p:spPr>
            <a:xfrm>
              <a:off x="2023347" y="53529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8" name="Rectangle"/>
            <p:cNvSpPr/>
            <p:nvPr/>
          </p:nvSpPr>
          <p:spPr>
            <a:xfrm>
              <a:off x="916248" y="362986"/>
              <a:ext cx="408247" cy="59164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69" name="Rectangle"/>
            <p:cNvSpPr/>
            <p:nvPr/>
          </p:nvSpPr>
          <p:spPr>
            <a:xfrm>
              <a:off x="914203" y="970971"/>
              <a:ext cx="408247" cy="217235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0" name="Rectangle"/>
            <p:cNvSpPr/>
            <p:nvPr/>
          </p:nvSpPr>
          <p:spPr>
            <a:xfrm>
              <a:off x="2021693" y="626673"/>
              <a:ext cx="408248" cy="252255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1" name="Rectangle"/>
            <p:cNvSpPr/>
            <p:nvPr/>
          </p:nvSpPr>
          <p:spPr>
            <a:xfrm>
              <a:off x="3132081" y="2159389"/>
              <a:ext cx="408247" cy="997306"/>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2" name="Rectangle"/>
            <p:cNvSpPr/>
            <p:nvPr/>
          </p:nvSpPr>
          <p:spPr>
            <a:xfrm>
              <a:off x="4236617" y="557053"/>
              <a:ext cx="415419" cy="259964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3" name="Rectangle"/>
            <p:cNvSpPr/>
            <p:nvPr/>
          </p:nvSpPr>
          <p:spPr>
            <a:xfrm>
              <a:off x="3138871" y="349502"/>
              <a:ext cx="408247" cy="149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74" name="Rectangle"/>
            <p:cNvSpPr/>
            <p:nvPr/>
          </p:nvSpPr>
          <p:spPr>
            <a:xfrm>
              <a:off x="2021269" y="364539"/>
              <a:ext cx="414473" cy="14889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276" name="Older speakers show higher rates of the local variant within their own social class category, with the highest rates among working-class men, and very little of the national variant."/>
          <p:cNvSpPr txBox="1"/>
          <p:nvPr/>
        </p:nvSpPr>
        <p:spPr>
          <a:xfrm>
            <a:off x="761358" y="8012090"/>
            <a:ext cx="6719020" cy="107177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l" defTabSz="257047">
              <a:spcBef>
                <a:spcPts val="300"/>
              </a:spcBef>
              <a:defRPr b="0" sz="1628">
                <a:latin typeface="Sen Regular"/>
                <a:ea typeface="Sen Regular"/>
                <a:cs typeface="Sen Regular"/>
                <a:sym typeface="Sen Regular"/>
              </a:defRPr>
            </a:pPr>
            <a:r>
              <a:rPr>
                <a:latin typeface="Sen Bold"/>
                <a:ea typeface="Sen Bold"/>
                <a:cs typeface="Sen Bold"/>
                <a:sym typeface="Sen Bold"/>
              </a:rPr>
              <a:t>Older speakers</a:t>
            </a:r>
            <a:r>
              <a:t> show higher rates of the </a:t>
            </a:r>
            <a:r>
              <a:rPr>
                <a:latin typeface="Sen Bold"/>
                <a:ea typeface="Sen Bold"/>
                <a:cs typeface="Sen Bold"/>
                <a:sym typeface="Sen Bold"/>
              </a:rPr>
              <a:t>local</a:t>
            </a:r>
            <a:r>
              <a:t> variant within their own social class category, with the highest rates among </a:t>
            </a:r>
            <a:r>
              <a:rPr>
                <a:latin typeface="Sen Bold"/>
                <a:ea typeface="Sen Bold"/>
                <a:cs typeface="Sen Bold"/>
                <a:sym typeface="Sen Bold"/>
              </a:rPr>
              <a:t>working-class</a:t>
            </a:r>
            <a:r>
              <a:t> </a:t>
            </a:r>
            <a:r>
              <a:rPr>
                <a:latin typeface="Sen Bold"/>
                <a:ea typeface="Sen Bold"/>
                <a:cs typeface="Sen Bold"/>
                <a:sym typeface="Sen Bold"/>
              </a:rPr>
              <a:t>men, </a:t>
            </a:r>
            <a:r>
              <a:t>and very little of the </a:t>
            </a:r>
            <a:r>
              <a:rPr>
                <a:latin typeface="Sen Bold"/>
                <a:ea typeface="Sen Bold"/>
                <a:cs typeface="Sen Bold"/>
                <a:sym typeface="Sen Bold"/>
              </a:rPr>
              <a:t>national</a:t>
            </a:r>
            <a:r>
              <a:t> variant. </a:t>
            </a:r>
          </a:p>
        </p:txBody>
      </p:sp>
      <p:sp>
        <p:nvSpPr>
          <p:cNvPr id="277" name="Square"/>
          <p:cNvSpPr/>
          <p:nvPr/>
        </p:nvSpPr>
        <p:spPr>
          <a:xfrm>
            <a:off x="6316417" y="5057330"/>
            <a:ext cx="99814" cy="103470"/>
          </a:xfrm>
          <a:prstGeom prst="rect">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8" name="Square"/>
          <p:cNvSpPr/>
          <p:nvPr/>
        </p:nvSpPr>
        <p:spPr>
          <a:xfrm>
            <a:off x="6316417" y="5622480"/>
            <a:ext cx="99814" cy="103470"/>
          </a:xfrm>
          <a:prstGeom prst="rect">
            <a:avLst/>
          </a:prstGeom>
          <a:solidFill>
            <a:schemeClr val="accent5">
              <a:hueOff val="-82419"/>
              <a:satOff val="-9513"/>
              <a:lumOff val="-16343"/>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9" name="Rectangle"/>
          <p:cNvSpPr/>
          <p:nvPr/>
        </p:nvSpPr>
        <p:spPr>
          <a:xfrm>
            <a:off x="6316417" y="6191270"/>
            <a:ext cx="99814" cy="93126"/>
          </a:xfrm>
          <a:prstGeom prst="rect">
            <a:avLst/>
          </a:prstGeom>
          <a:solidFill>
            <a:schemeClr val="accent4">
              <a:hueOff val="-461056"/>
              <a:satOff val="4338"/>
              <a:lumOff val="-102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86" name="Group"/>
          <p:cNvGrpSpPr/>
          <p:nvPr/>
        </p:nvGrpSpPr>
        <p:grpSpPr>
          <a:xfrm>
            <a:off x="7694740" y="1991272"/>
            <a:ext cx="5200768" cy="3651386"/>
            <a:chOff x="0" y="0"/>
            <a:chExt cx="5200767" cy="3651384"/>
          </a:xfrm>
        </p:grpSpPr>
        <p:sp>
          <p:nvSpPr>
            <p:cNvPr id="280"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285" name="Group"/>
            <p:cNvGrpSpPr/>
            <p:nvPr/>
          </p:nvGrpSpPr>
          <p:grpSpPr>
            <a:xfrm>
              <a:off x="274453" y="137392"/>
              <a:ext cx="4926315" cy="3376601"/>
              <a:chOff x="0" y="0"/>
              <a:chExt cx="4926314" cy="3376600"/>
            </a:xfrm>
          </p:grpSpPr>
          <p:pic>
            <p:nvPicPr>
              <p:cNvPr id="281" name="Image" descr="Image"/>
              <p:cNvPicPr>
                <a:picLocks noChangeAspect="1"/>
              </p:cNvPicPr>
              <p:nvPr/>
            </p:nvPicPr>
            <p:blipFill>
              <a:blip r:embed="rId3">
                <a:extLst/>
              </a:blip>
              <a:stretch>
                <a:fillRect/>
              </a:stretch>
            </p:blipFill>
            <p:spPr>
              <a:xfrm>
                <a:off x="248772" y="0"/>
                <a:ext cx="4677543" cy="3376601"/>
              </a:xfrm>
              <a:prstGeom prst="rect">
                <a:avLst/>
              </a:prstGeom>
              <a:ln w="12700" cap="flat">
                <a:noFill/>
                <a:miter lim="400000"/>
              </a:ln>
              <a:effectLst/>
            </p:spPr>
          </p:pic>
          <p:sp>
            <p:nvSpPr>
              <p:cNvPr id="282"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4"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295"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293" name="Group"/>
          <p:cNvGrpSpPr/>
          <p:nvPr/>
        </p:nvGrpSpPr>
        <p:grpSpPr>
          <a:xfrm>
            <a:off x="7694740" y="5585519"/>
            <a:ext cx="5307485" cy="3651385"/>
            <a:chOff x="0" y="0"/>
            <a:chExt cx="5307484" cy="3651384"/>
          </a:xfrm>
        </p:grpSpPr>
        <p:sp>
          <p:nvSpPr>
            <p:cNvPr id="287"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292" name="Group"/>
            <p:cNvGrpSpPr/>
            <p:nvPr/>
          </p:nvGrpSpPr>
          <p:grpSpPr>
            <a:xfrm>
              <a:off x="523225" y="137392"/>
              <a:ext cx="4784260" cy="3376601"/>
              <a:chOff x="0" y="0"/>
              <a:chExt cx="4784258" cy="3376600"/>
            </a:xfrm>
          </p:grpSpPr>
          <p:pic>
            <p:nvPicPr>
              <p:cNvPr id="288" name="Image" descr="Image"/>
              <p:cNvPicPr>
                <a:picLocks noChangeAspect="1"/>
              </p:cNvPicPr>
              <p:nvPr/>
            </p:nvPicPr>
            <p:blipFill>
              <a:blip r:embed="rId3">
                <a:extLst/>
              </a:blip>
              <a:stretch>
                <a:fillRect/>
              </a:stretch>
            </p:blipFill>
            <p:spPr>
              <a:xfrm>
                <a:off x="0" y="0"/>
                <a:ext cx="4677542" cy="3376601"/>
              </a:xfrm>
              <a:prstGeom prst="rect">
                <a:avLst/>
              </a:prstGeom>
              <a:ln w="12700" cap="flat">
                <a:noFill/>
                <a:miter lim="400000"/>
              </a:ln>
              <a:effectLst/>
            </p:spPr>
          </p:pic>
          <p:sp>
            <p:nvSpPr>
              <p:cNvPr id="289"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96"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297"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att (2002): the specifically local variants, centering diphthongs [ɪə] [ʊə], are being lost in favour of the supra-local variants, monophthongal [eː] [oː]."/>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70046" indent="-370046" algn="l" defTabSz="420624">
              <a:spcBef>
                <a:spcPts val="500"/>
              </a:spcBef>
              <a:buSzPct val="145000"/>
              <a:buChar char="•"/>
              <a:defRPr b="0" sz="2664">
                <a:latin typeface="Sen Bold"/>
                <a:ea typeface="Sen Bold"/>
                <a:cs typeface="Sen Bold"/>
                <a:sym typeface="Sen Bold"/>
              </a:defRPr>
            </a:pPr>
            <a:r>
              <a:t>Watt (2002): </a:t>
            </a:r>
            <a:r>
              <a:rPr>
                <a:latin typeface="Sen Regular"/>
                <a:ea typeface="Sen Regular"/>
                <a:cs typeface="Sen Regular"/>
                <a:sym typeface="Sen Regular"/>
              </a:rPr>
              <a:t>the specifically </a:t>
            </a:r>
            <a:r>
              <a:t>local</a:t>
            </a:r>
            <a:r>
              <a:rPr>
                <a:latin typeface="Sen Regular"/>
                <a:ea typeface="Sen Regular"/>
                <a:cs typeface="Sen Regular"/>
                <a:sym typeface="Sen Regular"/>
              </a:rPr>
              <a:t> variants, centering diphthongs [ɪə] [ʊə], are being lost in favour of the </a:t>
            </a:r>
            <a:r>
              <a:t>supra-local</a:t>
            </a:r>
            <a:r>
              <a:rPr>
                <a:latin typeface="Sen Regular"/>
                <a:ea typeface="Sen Regular"/>
                <a:cs typeface="Sen Regular"/>
                <a:sym typeface="Sen Regular"/>
              </a:rPr>
              <a:t> variants, monophthongal [eː] [oː]. </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p>
        </p:txBody>
      </p:sp>
      <p:sp>
        <p:nvSpPr>
          <p:cNvPr id="300" name="Dialect levelling"/>
          <p:cNvSpPr txBox="1"/>
          <p:nvPr>
            <p:ph type="title"/>
          </p:nvPr>
        </p:nvSpPr>
        <p:spPr>
          <a:prstGeom prst="rect">
            <a:avLst/>
          </a:prstGeom>
        </p:spPr>
        <p:txBody>
          <a:bodyPr/>
          <a:lstStyle>
            <a:lvl1pPr>
              <a:defRPr sz="4700"/>
            </a:lvl1pPr>
          </a:lstStyle>
          <a:p>
            <a:pPr/>
            <a:r>
              <a:t>Dialect levelling</a:t>
            </a:r>
          </a:p>
        </p:txBody>
      </p:sp>
      <p:grpSp>
        <p:nvGrpSpPr>
          <p:cNvPr id="314" name="Group"/>
          <p:cNvGrpSpPr/>
          <p:nvPr/>
        </p:nvGrpSpPr>
        <p:grpSpPr>
          <a:xfrm>
            <a:off x="822638" y="4187884"/>
            <a:ext cx="6596348" cy="4823898"/>
            <a:chOff x="0" y="0"/>
            <a:chExt cx="6596346" cy="4823897"/>
          </a:xfrm>
        </p:grpSpPr>
        <p:pic>
          <p:nvPicPr>
            <p:cNvPr id="301" name="Image" descr="Image"/>
            <p:cNvPicPr>
              <a:picLocks noChangeAspect="1"/>
            </p:cNvPicPr>
            <p:nvPr/>
          </p:nvPicPr>
          <p:blipFill>
            <a:blip r:embed="rId2">
              <a:extLst/>
            </a:blip>
            <a:srcRect l="0" t="1292" r="0" b="50447"/>
            <a:stretch>
              <a:fillRect/>
            </a:stretch>
          </p:blipFill>
          <p:spPr>
            <a:xfrm>
              <a:off x="0" y="0"/>
              <a:ext cx="6596347" cy="4823898"/>
            </a:xfrm>
            <a:prstGeom prst="rect">
              <a:avLst/>
            </a:prstGeom>
            <a:ln w="12700" cap="flat">
              <a:noFill/>
              <a:miter lim="400000"/>
            </a:ln>
            <a:effectLst/>
          </p:spPr>
        </p:pic>
        <p:sp>
          <p:nvSpPr>
            <p:cNvPr id="302" name="Rectangle"/>
            <p:cNvSpPr/>
            <p:nvPr/>
          </p:nvSpPr>
          <p:spPr>
            <a:xfrm>
              <a:off x="3687398" y="433582"/>
              <a:ext cx="408248" cy="997306"/>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3" name="Rectangle"/>
            <p:cNvSpPr/>
            <p:nvPr/>
          </p:nvSpPr>
          <p:spPr>
            <a:xfrm>
              <a:off x="4793008" y="35513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4" name="Rectangle"/>
            <p:cNvSpPr/>
            <p:nvPr/>
          </p:nvSpPr>
          <p:spPr>
            <a:xfrm>
              <a:off x="2576151" y="865416"/>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5" name="Rectangle"/>
            <p:cNvSpPr/>
            <p:nvPr/>
          </p:nvSpPr>
          <p:spPr>
            <a:xfrm>
              <a:off x="1472365" y="703382"/>
              <a:ext cx="408248" cy="395767"/>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6" name="Rectangle"/>
            <p:cNvSpPr/>
            <p:nvPr/>
          </p:nvSpPr>
          <p:spPr>
            <a:xfrm>
              <a:off x="1472365" y="1133165"/>
              <a:ext cx="408248" cy="2016774"/>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7" name="Rectangle"/>
            <p:cNvSpPr/>
            <p:nvPr/>
          </p:nvSpPr>
          <p:spPr>
            <a:xfrm>
              <a:off x="2582753" y="941374"/>
              <a:ext cx="408247" cy="220209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8" name="Rectangle"/>
            <p:cNvSpPr/>
            <p:nvPr/>
          </p:nvSpPr>
          <p:spPr>
            <a:xfrm>
              <a:off x="3696513" y="1451705"/>
              <a:ext cx="390018" cy="170499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09" name="Rectangle"/>
            <p:cNvSpPr/>
            <p:nvPr/>
          </p:nvSpPr>
          <p:spPr>
            <a:xfrm>
              <a:off x="4802122" y="438548"/>
              <a:ext cx="390019" cy="2718147"/>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0" name="Rectangle"/>
            <p:cNvSpPr/>
            <p:nvPr/>
          </p:nvSpPr>
          <p:spPr>
            <a:xfrm>
              <a:off x="2580708" y="364494"/>
              <a:ext cx="408247" cy="47680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1" name="Rectangle"/>
            <p:cNvSpPr/>
            <p:nvPr/>
          </p:nvSpPr>
          <p:spPr>
            <a:xfrm>
              <a:off x="3687118" y="364494"/>
              <a:ext cx="408248" cy="3871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2" name="Rectangle"/>
            <p:cNvSpPr/>
            <p:nvPr/>
          </p:nvSpPr>
          <p:spPr>
            <a:xfrm>
              <a:off x="3138871" y="349502"/>
              <a:ext cx="408247" cy="149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13" name="Rectangle"/>
            <p:cNvSpPr/>
            <p:nvPr/>
          </p:nvSpPr>
          <p:spPr>
            <a:xfrm>
              <a:off x="1472474" y="350955"/>
              <a:ext cx="408248" cy="33410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315" name="Younger speakers show lower rates of the local variant, but more of both the national variant and the supralocal variant; the supralocal variant still predominates over the national variant."/>
          <p:cNvSpPr txBox="1"/>
          <p:nvPr/>
        </p:nvSpPr>
        <p:spPr>
          <a:xfrm>
            <a:off x="761358" y="8012090"/>
            <a:ext cx="6719020" cy="107177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l" defTabSz="257047">
              <a:spcBef>
                <a:spcPts val="300"/>
              </a:spcBef>
              <a:defRPr b="0" sz="1628">
                <a:latin typeface="Sen Regular"/>
                <a:ea typeface="Sen Regular"/>
                <a:cs typeface="Sen Regular"/>
                <a:sym typeface="Sen Regular"/>
              </a:defRPr>
            </a:pPr>
            <a:r>
              <a:rPr>
                <a:latin typeface="Sen Bold"/>
                <a:ea typeface="Sen Bold"/>
                <a:cs typeface="Sen Bold"/>
                <a:sym typeface="Sen Bold"/>
              </a:rPr>
              <a:t>Younger speakers</a:t>
            </a:r>
            <a:r>
              <a:t> show lower rates of the </a:t>
            </a:r>
            <a:r>
              <a:rPr>
                <a:latin typeface="Sen Bold"/>
                <a:ea typeface="Sen Bold"/>
                <a:cs typeface="Sen Bold"/>
                <a:sym typeface="Sen Bold"/>
              </a:rPr>
              <a:t>local</a:t>
            </a:r>
            <a:r>
              <a:t> variant, but more of both the </a:t>
            </a:r>
            <a:r>
              <a:rPr>
                <a:latin typeface="Sen Bold"/>
                <a:ea typeface="Sen Bold"/>
                <a:cs typeface="Sen Bold"/>
                <a:sym typeface="Sen Bold"/>
              </a:rPr>
              <a:t>national</a:t>
            </a:r>
            <a:r>
              <a:t> variant and the </a:t>
            </a:r>
            <a:r>
              <a:rPr>
                <a:latin typeface="Sen Bold"/>
                <a:ea typeface="Sen Bold"/>
                <a:cs typeface="Sen Bold"/>
                <a:sym typeface="Sen Bold"/>
              </a:rPr>
              <a:t>supralocal</a:t>
            </a:r>
            <a:r>
              <a:t> variant; the supralocal variant still predominates over the national variant. </a:t>
            </a:r>
          </a:p>
        </p:txBody>
      </p:sp>
      <p:sp>
        <p:nvSpPr>
          <p:cNvPr id="316" name="Square"/>
          <p:cNvSpPr/>
          <p:nvPr/>
        </p:nvSpPr>
        <p:spPr>
          <a:xfrm>
            <a:off x="6316417" y="5057330"/>
            <a:ext cx="99814" cy="103470"/>
          </a:xfrm>
          <a:prstGeom prst="rect">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7" name="Square"/>
          <p:cNvSpPr/>
          <p:nvPr/>
        </p:nvSpPr>
        <p:spPr>
          <a:xfrm>
            <a:off x="6316417" y="5622480"/>
            <a:ext cx="99814" cy="103470"/>
          </a:xfrm>
          <a:prstGeom prst="rect">
            <a:avLst/>
          </a:prstGeom>
          <a:solidFill>
            <a:schemeClr val="accent5">
              <a:hueOff val="-82419"/>
              <a:satOff val="-9513"/>
              <a:lumOff val="-16343"/>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8" name="Rectangle"/>
          <p:cNvSpPr/>
          <p:nvPr/>
        </p:nvSpPr>
        <p:spPr>
          <a:xfrm>
            <a:off x="6316417" y="6191270"/>
            <a:ext cx="99814" cy="93126"/>
          </a:xfrm>
          <a:prstGeom prst="rect">
            <a:avLst/>
          </a:prstGeom>
          <a:solidFill>
            <a:schemeClr val="accent4">
              <a:hueOff val="-461056"/>
              <a:satOff val="4338"/>
              <a:lumOff val="-102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25" name="Group"/>
          <p:cNvGrpSpPr/>
          <p:nvPr/>
        </p:nvGrpSpPr>
        <p:grpSpPr>
          <a:xfrm>
            <a:off x="7694740" y="1991272"/>
            <a:ext cx="5200768" cy="3651386"/>
            <a:chOff x="0" y="0"/>
            <a:chExt cx="5200767" cy="3651384"/>
          </a:xfrm>
        </p:grpSpPr>
        <p:sp>
          <p:nvSpPr>
            <p:cNvPr id="319"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324" name="Group"/>
            <p:cNvGrpSpPr/>
            <p:nvPr/>
          </p:nvGrpSpPr>
          <p:grpSpPr>
            <a:xfrm>
              <a:off x="274453" y="137392"/>
              <a:ext cx="4926315" cy="3376601"/>
              <a:chOff x="0" y="0"/>
              <a:chExt cx="4926314" cy="3376600"/>
            </a:xfrm>
          </p:grpSpPr>
          <p:pic>
            <p:nvPicPr>
              <p:cNvPr id="320" name="Image" descr="Image"/>
              <p:cNvPicPr>
                <a:picLocks noChangeAspect="1"/>
              </p:cNvPicPr>
              <p:nvPr/>
            </p:nvPicPr>
            <p:blipFill>
              <a:blip r:embed="rId3">
                <a:extLst/>
              </a:blip>
              <a:stretch>
                <a:fillRect/>
              </a:stretch>
            </p:blipFill>
            <p:spPr>
              <a:xfrm>
                <a:off x="248772" y="0"/>
                <a:ext cx="4677543" cy="3376601"/>
              </a:xfrm>
              <a:prstGeom prst="rect">
                <a:avLst/>
              </a:prstGeom>
              <a:ln w="12700" cap="flat">
                <a:noFill/>
                <a:miter lim="400000"/>
              </a:ln>
              <a:effectLst/>
            </p:spPr>
          </p:pic>
          <p:sp>
            <p:nvSpPr>
              <p:cNvPr id="321"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33"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334"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332" name="Group"/>
          <p:cNvGrpSpPr/>
          <p:nvPr/>
        </p:nvGrpSpPr>
        <p:grpSpPr>
          <a:xfrm>
            <a:off x="7694740" y="5585519"/>
            <a:ext cx="5307485" cy="3651385"/>
            <a:chOff x="0" y="0"/>
            <a:chExt cx="5307484" cy="3651384"/>
          </a:xfrm>
        </p:grpSpPr>
        <p:sp>
          <p:nvSpPr>
            <p:cNvPr id="326"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331" name="Group"/>
            <p:cNvGrpSpPr/>
            <p:nvPr/>
          </p:nvGrpSpPr>
          <p:grpSpPr>
            <a:xfrm>
              <a:off x="523225" y="137392"/>
              <a:ext cx="4784260" cy="3376601"/>
              <a:chOff x="0" y="0"/>
              <a:chExt cx="4784258" cy="3376600"/>
            </a:xfrm>
          </p:grpSpPr>
          <p:pic>
            <p:nvPicPr>
              <p:cNvPr id="327" name="Image" descr="Image"/>
              <p:cNvPicPr>
                <a:picLocks noChangeAspect="1"/>
              </p:cNvPicPr>
              <p:nvPr/>
            </p:nvPicPr>
            <p:blipFill>
              <a:blip r:embed="rId3">
                <a:extLst/>
              </a:blip>
              <a:stretch>
                <a:fillRect/>
              </a:stretch>
            </p:blipFill>
            <p:spPr>
              <a:xfrm>
                <a:off x="0" y="0"/>
                <a:ext cx="4677542" cy="3376601"/>
              </a:xfrm>
              <a:prstGeom prst="rect">
                <a:avLst/>
              </a:prstGeom>
              <a:ln w="12700" cap="flat">
                <a:noFill/>
                <a:miter lim="400000"/>
              </a:ln>
              <a:effectLst/>
            </p:spPr>
          </p:pic>
          <p:sp>
            <p:nvSpPr>
              <p:cNvPr id="328"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35"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336"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Watt (2002): the specifically local variants, centering diphthongs [ɪə] [ʊə], are being lost in favour of the supra-local variants, monophthongal [eː] [oː]."/>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70046" indent="-370046" algn="l" defTabSz="420624">
              <a:spcBef>
                <a:spcPts val="500"/>
              </a:spcBef>
              <a:buSzPct val="145000"/>
              <a:buChar char="•"/>
              <a:defRPr b="0" sz="2664">
                <a:latin typeface="Sen Bold"/>
                <a:ea typeface="Sen Bold"/>
                <a:cs typeface="Sen Bold"/>
                <a:sym typeface="Sen Bold"/>
              </a:defRPr>
            </a:pPr>
            <a:r>
              <a:t>Watt (2002): </a:t>
            </a:r>
            <a:r>
              <a:rPr>
                <a:latin typeface="Sen Regular"/>
                <a:ea typeface="Sen Regular"/>
                <a:cs typeface="Sen Regular"/>
                <a:sym typeface="Sen Regular"/>
              </a:rPr>
              <a:t>the specifically </a:t>
            </a:r>
            <a:r>
              <a:t>local</a:t>
            </a:r>
            <a:r>
              <a:rPr>
                <a:latin typeface="Sen Regular"/>
                <a:ea typeface="Sen Regular"/>
                <a:cs typeface="Sen Regular"/>
                <a:sym typeface="Sen Regular"/>
              </a:rPr>
              <a:t> variants, centering diphthongs [ɪə] [ʊə], are being lost in favour of the </a:t>
            </a:r>
            <a:r>
              <a:t>supra-local</a:t>
            </a:r>
            <a:r>
              <a:rPr>
                <a:latin typeface="Sen Regular"/>
                <a:ea typeface="Sen Regular"/>
                <a:cs typeface="Sen Regular"/>
                <a:sym typeface="Sen Regular"/>
              </a:rPr>
              <a:t> variants, monophthongal [eː] [oː]. </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p>
        </p:txBody>
      </p:sp>
      <p:sp>
        <p:nvSpPr>
          <p:cNvPr id="339" name="Dialect levelling"/>
          <p:cNvSpPr txBox="1"/>
          <p:nvPr>
            <p:ph type="title"/>
          </p:nvPr>
        </p:nvSpPr>
        <p:spPr>
          <a:prstGeom prst="rect">
            <a:avLst/>
          </a:prstGeom>
        </p:spPr>
        <p:txBody>
          <a:bodyPr/>
          <a:lstStyle>
            <a:lvl1pPr>
              <a:defRPr sz="4700"/>
            </a:lvl1pPr>
          </a:lstStyle>
          <a:p>
            <a:pPr/>
            <a:r>
              <a:t>Dialect levelling</a:t>
            </a:r>
          </a:p>
        </p:txBody>
      </p:sp>
      <p:grpSp>
        <p:nvGrpSpPr>
          <p:cNvPr id="352" name="Group"/>
          <p:cNvGrpSpPr/>
          <p:nvPr/>
        </p:nvGrpSpPr>
        <p:grpSpPr>
          <a:xfrm>
            <a:off x="822638" y="4187884"/>
            <a:ext cx="6596348" cy="4823898"/>
            <a:chOff x="0" y="0"/>
            <a:chExt cx="6596346" cy="4823897"/>
          </a:xfrm>
        </p:grpSpPr>
        <p:pic>
          <p:nvPicPr>
            <p:cNvPr id="340" name="Image" descr="Image"/>
            <p:cNvPicPr>
              <a:picLocks noChangeAspect="1"/>
            </p:cNvPicPr>
            <p:nvPr/>
          </p:nvPicPr>
          <p:blipFill>
            <a:blip r:embed="rId2">
              <a:extLst/>
            </a:blip>
            <a:srcRect l="0" t="1292" r="0" b="50447"/>
            <a:stretch>
              <a:fillRect/>
            </a:stretch>
          </p:blipFill>
          <p:spPr>
            <a:xfrm>
              <a:off x="0" y="0"/>
              <a:ext cx="6596347" cy="4823898"/>
            </a:xfrm>
            <a:prstGeom prst="rect">
              <a:avLst/>
            </a:prstGeom>
            <a:ln w="12700" cap="flat">
              <a:noFill/>
              <a:miter lim="400000"/>
            </a:ln>
            <a:effectLst/>
          </p:spPr>
        </p:pic>
        <p:sp>
          <p:nvSpPr>
            <p:cNvPr id="341" name="Rectangle"/>
            <p:cNvSpPr/>
            <p:nvPr/>
          </p:nvSpPr>
          <p:spPr>
            <a:xfrm>
              <a:off x="4240203" y="355133"/>
              <a:ext cx="408247" cy="179182"/>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2" name="Rectangle"/>
            <p:cNvSpPr/>
            <p:nvPr/>
          </p:nvSpPr>
          <p:spPr>
            <a:xfrm>
              <a:off x="4793008" y="35513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3" name="Rectangle"/>
            <p:cNvSpPr/>
            <p:nvPr/>
          </p:nvSpPr>
          <p:spPr>
            <a:xfrm>
              <a:off x="2576151" y="865416"/>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4" name="Rectangle"/>
            <p:cNvSpPr/>
            <p:nvPr/>
          </p:nvSpPr>
          <p:spPr>
            <a:xfrm>
              <a:off x="2023347" y="535293"/>
              <a:ext cx="408247" cy="57438"/>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5" name="Rectangle"/>
            <p:cNvSpPr/>
            <p:nvPr/>
          </p:nvSpPr>
          <p:spPr>
            <a:xfrm>
              <a:off x="2021693" y="626673"/>
              <a:ext cx="408248" cy="252255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6" name="Rectangle"/>
            <p:cNvSpPr/>
            <p:nvPr/>
          </p:nvSpPr>
          <p:spPr>
            <a:xfrm>
              <a:off x="2582753" y="941374"/>
              <a:ext cx="408247" cy="220209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7" name="Rectangle"/>
            <p:cNvSpPr/>
            <p:nvPr/>
          </p:nvSpPr>
          <p:spPr>
            <a:xfrm>
              <a:off x="4236617" y="557053"/>
              <a:ext cx="415419" cy="259964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8" name="Rectangle"/>
            <p:cNvSpPr/>
            <p:nvPr/>
          </p:nvSpPr>
          <p:spPr>
            <a:xfrm>
              <a:off x="4802122" y="438548"/>
              <a:ext cx="390019" cy="2718147"/>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49" name="Rectangle"/>
            <p:cNvSpPr/>
            <p:nvPr/>
          </p:nvSpPr>
          <p:spPr>
            <a:xfrm>
              <a:off x="2580708" y="364494"/>
              <a:ext cx="408247" cy="47680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50" name="Rectangle"/>
            <p:cNvSpPr/>
            <p:nvPr/>
          </p:nvSpPr>
          <p:spPr>
            <a:xfrm>
              <a:off x="3138871" y="349502"/>
              <a:ext cx="408247" cy="149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51" name="Rectangle"/>
            <p:cNvSpPr/>
            <p:nvPr/>
          </p:nvSpPr>
          <p:spPr>
            <a:xfrm>
              <a:off x="2027495" y="364539"/>
              <a:ext cx="408247" cy="13673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353" name="Female speakers don’t use very much of the local variant at all; the national variant might be on the rise in the middle classes."/>
          <p:cNvSpPr txBox="1"/>
          <p:nvPr/>
        </p:nvSpPr>
        <p:spPr>
          <a:xfrm>
            <a:off x="761358" y="8012090"/>
            <a:ext cx="6719020" cy="107177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l" defTabSz="262889">
              <a:spcBef>
                <a:spcPts val="300"/>
              </a:spcBef>
              <a:defRPr b="0" sz="1665">
                <a:latin typeface="Sen Regular"/>
                <a:ea typeface="Sen Regular"/>
                <a:cs typeface="Sen Regular"/>
                <a:sym typeface="Sen Regular"/>
              </a:defRPr>
            </a:pPr>
            <a:r>
              <a:rPr>
                <a:latin typeface="Sen Bold"/>
                <a:ea typeface="Sen Bold"/>
                <a:cs typeface="Sen Bold"/>
                <a:sym typeface="Sen Bold"/>
              </a:rPr>
              <a:t>Female speakers</a:t>
            </a:r>
            <a:r>
              <a:t> don’t use very much of the </a:t>
            </a:r>
            <a:r>
              <a:rPr>
                <a:latin typeface="Sen Bold"/>
                <a:ea typeface="Sen Bold"/>
                <a:cs typeface="Sen Bold"/>
                <a:sym typeface="Sen Bold"/>
              </a:rPr>
              <a:t>local</a:t>
            </a:r>
            <a:r>
              <a:t> variant at all; the </a:t>
            </a:r>
            <a:r>
              <a:rPr>
                <a:latin typeface="Sen Bold"/>
                <a:ea typeface="Sen Bold"/>
                <a:cs typeface="Sen Bold"/>
                <a:sym typeface="Sen Bold"/>
              </a:rPr>
              <a:t>national</a:t>
            </a:r>
            <a:r>
              <a:t> variant might be on the rise in the middle classes. </a:t>
            </a:r>
          </a:p>
        </p:txBody>
      </p:sp>
      <p:sp>
        <p:nvSpPr>
          <p:cNvPr id="354" name="Square"/>
          <p:cNvSpPr/>
          <p:nvPr/>
        </p:nvSpPr>
        <p:spPr>
          <a:xfrm>
            <a:off x="6316417" y="5057330"/>
            <a:ext cx="99814" cy="103470"/>
          </a:xfrm>
          <a:prstGeom prst="rect">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5" name="Square"/>
          <p:cNvSpPr/>
          <p:nvPr/>
        </p:nvSpPr>
        <p:spPr>
          <a:xfrm>
            <a:off x="6316417" y="5622480"/>
            <a:ext cx="99814" cy="103470"/>
          </a:xfrm>
          <a:prstGeom prst="rect">
            <a:avLst/>
          </a:prstGeom>
          <a:solidFill>
            <a:schemeClr val="accent5">
              <a:hueOff val="-82419"/>
              <a:satOff val="-9513"/>
              <a:lumOff val="-16343"/>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56" name="Rectangle"/>
          <p:cNvSpPr/>
          <p:nvPr/>
        </p:nvSpPr>
        <p:spPr>
          <a:xfrm>
            <a:off x="6316417" y="6191270"/>
            <a:ext cx="99814" cy="93126"/>
          </a:xfrm>
          <a:prstGeom prst="rect">
            <a:avLst/>
          </a:prstGeom>
          <a:solidFill>
            <a:schemeClr val="accent4">
              <a:hueOff val="-461056"/>
              <a:satOff val="4338"/>
              <a:lumOff val="-102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63" name="Group"/>
          <p:cNvGrpSpPr/>
          <p:nvPr/>
        </p:nvGrpSpPr>
        <p:grpSpPr>
          <a:xfrm>
            <a:off x="7694740" y="1991272"/>
            <a:ext cx="5200768" cy="3651386"/>
            <a:chOff x="0" y="0"/>
            <a:chExt cx="5200767" cy="3651384"/>
          </a:xfrm>
        </p:grpSpPr>
        <p:sp>
          <p:nvSpPr>
            <p:cNvPr id="357"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362" name="Group"/>
            <p:cNvGrpSpPr/>
            <p:nvPr/>
          </p:nvGrpSpPr>
          <p:grpSpPr>
            <a:xfrm>
              <a:off x="274453" y="137392"/>
              <a:ext cx="4926315" cy="3376601"/>
              <a:chOff x="0" y="0"/>
              <a:chExt cx="4926314" cy="3376600"/>
            </a:xfrm>
          </p:grpSpPr>
          <p:pic>
            <p:nvPicPr>
              <p:cNvPr id="358" name="Image" descr="Image"/>
              <p:cNvPicPr>
                <a:picLocks noChangeAspect="1"/>
              </p:cNvPicPr>
              <p:nvPr/>
            </p:nvPicPr>
            <p:blipFill>
              <a:blip r:embed="rId3">
                <a:extLst/>
              </a:blip>
              <a:stretch>
                <a:fillRect/>
              </a:stretch>
            </p:blipFill>
            <p:spPr>
              <a:xfrm>
                <a:off x="248772" y="0"/>
                <a:ext cx="4677543" cy="3376601"/>
              </a:xfrm>
              <a:prstGeom prst="rect">
                <a:avLst/>
              </a:prstGeom>
              <a:ln w="12700" cap="flat">
                <a:noFill/>
                <a:miter lim="400000"/>
              </a:ln>
              <a:effectLst/>
            </p:spPr>
          </p:pic>
          <p:sp>
            <p:nvSpPr>
              <p:cNvPr id="359"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71"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372"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370" name="Group"/>
          <p:cNvGrpSpPr/>
          <p:nvPr/>
        </p:nvGrpSpPr>
        <p:grpSpPr>
          <a:xfrm>
            <a:off x="7694740" y="5585519"/>
            <a:ext cx="5307485" cy="3651385"/>
            <a:chOff x="0" y="0"/>
            <a:chExt cx="5307484" cy="3651384"/>
          </a:xfrm>
        </p:grpSpPr>
        <p:sp>
          <p:nvSpPr>
            <p:cNvPr id="364"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369" name="Group"/>
            <p:cNvGrpSpPr/>
            <p:nvPr/>
          </p:nvGrpSpPr>
          <p:grpSpPr>
            <a:xfrm>
              <a:off x="523225" y="137392"/>
              <a:ext cx="4784260" cy="3376601"/>
              <a:chOff x="0" y="0"/>
              <a:chExt cx="4784258" cy="3376600"/>
            </a:xfrm>
          </p:grpSpPr>
          <p:pic>
            <p:nvPicPr>
              <p:cNvPr id="365" name="Image" descr="Image"/>
              <p:cNvPicPr>
                <a:picLocks noChangeAspect="1"/>
              </p:cNvPicPr>
              <p:nvPr/>
            </p:nvPicPr>
            <p:blipFill>
              <a:blip r:embed="rId3">
                <a:extLst/>
              </a:blip>
              <a:stretch>
                <a:fillRect/>
              </a:stretch>
            </p:blipFill>
            <p:spPr>
              <a:xfrm>
                <a:off x="0" y="0"/>
                <a:ext cx="4677542" cy="3376601"/>
              </a:xfrm>
              <a:prstGeom prst="rect">
                <a:avLst/>
              </a:prstGeom>
              <a:ln w="12700" cap="flat">
                <a:noFill/>
                <a:miter lim="400000"/>
              </a:ln>
              <a:effectLst/>
            </p:spPr>
          </p:pic>
          <p:sp>
            <p:nvSpPr>
              <p:cNvPr id="366"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73"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374"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Watt (2002): the specifically local variants, centering diphthongs [ɪə] [ʊə], are being lost in favour of the supra-local variants, monophthongal [eː] [oː]."/>
          <p:cNvSpPr txBox="1"/>
          <p:nvPr/>
        </p:nvSpPr>
        <p:spPr>
          <a:xfrm>
            <a:off x="546343" y="1984792"/>
            <a:ext cx="714905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70046" indent="-370046" algn="l" defTabSz="420624">
              <a:spcBef>
                <a:spcPts val="500"/>
              </a:spcBef>
              <a:buSzPct val="145000"/>
              <a:buChar char="•"/>
              <a:defRPr b="0" sz="2664">
                <a:latin typeface="Sen Bold"/>
                <a:ea typeface="Sen Bold"/>
                <a:cs typeface="Sen Bold"/>
                <a:sym typeface="Sen Bold"/>
              </a:defRPr>
            </a:pPr>
            <a:r>
              <a:t>Watt (2002): </a:t>
            </a:r>
            <a:r>
              <a:rPr>
                <a:latin typeface="Sen Regular"/>
                <a:ea typeface="Sen Regular"/>
                <a:cs typeface="Sen Regular"/>
                <a:sym typeface="Sen Regular"/>
              </a:rPr>
              <a:t>the specifically </a:t>
            </a:r>
            <a:r>
              <a:t>local</a:t>
            </a:r>
            <a:r>
              <a:rPr>
                <a:latin typeface="Sen Regular"/>
                <a:ea typeface="Sen Regular"/>
                <a:cs typeface="Sen Regular"/>
                <a:sym typeface="Sen Regular"/>
              </a:rPr>
              <a:t> variants, centering diphthongs [ɪə] [ʊə], are being lost in favour of the </a:t>
            </a:r>
            <a:r>
              <a:t>supra-local</a:t>
            </a:r>
            <a:r>
              <a:rPr>
                <a:latin typeface="Sen Regular"/>
                <a:ea typeface="Sen Regular"/>
                <a:cs typeface="Sen Regular"/>
                <a:sym typeface="Sen Regular"/>
              </a:rPr>
              <a:t> variants, monophthongal [eː] [oː]. </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p>
        </p:txBody>
      </p:sp>
      <p:sp>
        <p:nvSpPr>
          <p:cNvPr id="377" name="Dialect levelling"/>
          <p:cNvSpPr txBox="1"/>
          <p:nvPr>
            <p:ph type="title"/>
          </p:nvPr>
        </p:nvSpPr>
        <p:spPr>
          <a:prstGeom prst="rect">
            <a:avLst/>
          </a:prstGeom>
        </p:spPr>
        <p:txBody>
          <a:bodyPr/>
          <a:lstStyle>
            <a:lvl1pPr>
              <a:defRPr sz="4700"/>
            </a:lvl1pPr>
          </a:lstStyle>
          <a:p>
            <a:pPr/>
            <a:r>
              <a:t>Dialect levelling</a:t>
            </a:r>
          </a:p>
        </p:txBody>
      </p:sp>
      <p:grpSp>
        <p:nvGrpSpPr>
          <p:cNvPr id="390" name="Group"/>
          <p:cNvGrpSpPr/>
          <p:nvPr/>
        </p:nvGrpSpPr>
        <p:grpSpPr>
          <a:xfrm>
            <a:off x="822638" y="4187884"/>
            <a:ext cx="6596348" cy="4823898"/>
            <a:chOff x="0" y="0"/>
            <a:chExt cx="6596346" cy="4823897"/>
          </a:xfrm>
        </p:grpSpPr>
        <p:pic>
          <p:nvPicPr>
            <p:cNvPr id="378" name="Image" descr="Image"/>
            <p:cNvPicPr>
              <a:picLocks noChangeAspect="1"/>
            </p:cNvPicPr>
            <p:nvPr/>
          </p:nvPicPr>
          <p:blipFill>
            <a:blip r:embed="rId2">
              <a:extLst/>
            </a:blip>
            <a:srcRect l="0" t="1292" r="0" b="50447"/>
            <a:stretch>
              <a:fillRect/>
            </a:stretch>
          </p:blipFill>
          <p:spPr>
            <a:xfrm>
              <a:off x="0" y="0"/>
              <a:ext cx="6596347" cy="4823898"/>
            </a:xfrm>
            <a:prstGeom prst="rect">
              <a:avLst/>
            </a:prstGeom>
            <a:ln w="12700" cap="flat">
              <a:noFill/>
              <a:miter lim="400000"/>
            </a:ln>
            <a:effectLst/>
          </p:spPr>
        </p:pic>
        <p:sp>
          <p:nvSpPr>
            <p:cNvPr id="379" name="Rectangle"/>
            <p:cNvSpPr/>
            <p:nvPr/>
          </p:nvSpPr>
          <p:spPr>
            <a:xfrm>
              <a:off x="3128956" y="378489"/>
              <a:ext cx="413885" cy="175971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0" name="Rectangle"/>
            <p:cNvSpPr/>
            <p:nvPr/>
          </p:nvSpPr>
          <p:spPr>
            <a:xfrm>
              <a:off x="3687398" y="433582"/>
              <a:ext cx="408248" cy="997306"/>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1" name="Rectangle"/>
            <p:cNvSpPr/>
            <p:nvPr/>
          </p:nvSpPr>
          <p:spPr>
            <a:xfrm>
              <a:off x="1472365" y="703382"/>
              <a:ext cx="408248" cy="395767"/>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2" name="Rectangle"/>
            <p:cNvSpPr/>
            <p:nvPr/>
          </p:nvSpPr>
          <p:spPr>
            <a:xfrm>
              <a:off x="916248" y="362986"/>
              <a:ext cx="408247" cy="591645"/>
            </a:xfrm>
            <a:prstGeom prst="rect">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3" name="Rectangle"/>
            <p:cNvSpPr/>
            <p:nvPr/>
          </p:nvSpPr>
          <p:spPr>
            <a:xfrm>
              <a:off x="914203" y="970971"/>
              <a:ext cx="408247" cy="2172352"/>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4" name="Rectangle"/>
            <p:cNvSpPr/>
            <p:nvPr/>
          </p:nvSpPr>
          <p:spPr>
            <a:xfrm>
              <a:off x="1472365" y="1133165"/>
              <a:ext cx="408248" cy="2016774"/>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5" name="Rectangle"/>
            <p:cNvSpPr/>
            <p:nvPr/>
          </p:nvSpPr>
          <p:spPr>
            <a:xfrm>
              <a:off x="3132081" y="2159389"/>
              <a:ext cx="408247" cy="997306"/>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6" name="Rectangle"/>
            <p:cNvSpPr/>
            <p:nvPr/>
          </p:nvSpPr>
          <p:spPr>
            <a:xfrm>
              <a:off x="3696513" y="1451705"/>
              <a:ext cx="390018" cy="1704990"/>
            </a:xfrm>
            <a:prstGeom prst="rect">
              <a:avLst/>
            </a:prstGeom>
            <a:solidFill>
              <a:schemeClr val="accent4">
                <a:hueOff val="-461056"/>
                <a:satOff val="4338"/>
                <a:lumOff val="-10225"/>
              </a:schemeClr>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7" name="Rectangle"/>
            <p:cNvSpPr/>
            <p:nvPr/>
          </p:nvSpPr>
          <p:spPr>
            <a:xfrm>
              <a:off x="3687118" y="364494"/>
              <a:ext cx="408248" cy="38716"/>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8" name="Rectangle"/>
            <p:cNvSpPr/>
            <p:nvPr/>
          </p:nvSpPr>
          <p:spPr>
            <a:xfrm>
              <a:off x="3138871" y="349502"/>
              <a:ext cx="408247" cy="149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389" name="Rectangle"/>
            <p:cNvSpPr/>
            <p:nvPr/>
          </p:nvSpPr>
          <p:spPr>
            <a:xfrm>
              <a:off x="1472474" y="350955"/>
              <a:ext cx="408248" cy="33410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
        <p:nvSpPr>
          <p:cNvPr id="391" name="More of the local variant among male speakers, but it still seems to be on its way out."/>
          <p:cNvSpPr txBox="1"/>
          <p:nvPr/>
        </p:nvSpPr>
        <p:spPr>
          <a:xfrm>
            <a:off x="761358" y="8012090"/>
            <a:ext cx="6719020" cy="107177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algn="l" defTabSz="344677">
              <a:spcBef>
                <a:spcPts val="400"/>
              </a:spcBef>
              <a:defRPr b="0" sz="2183">
                <a:latin typeface="Sen Bold"/>
                <a:ea typeface="Sen Bold"/>
                <a:cs typeface="Sen Bold"/>
                <a:sym typeface="Sen Bold"/>
              </a:defRPr>
            </a:lvl1pPr>
          </a:lstStyle>
          <a:p>
            <a:pPr>
              <a:defRPr>
                <a:latin typeface="Sen Regular"/>
                <a:ea typeface="Sen Regular"/>
                <a:cs typeface="Sen Regular"/>
                <a:sym typeface="Sen Regular"/>
              </a:defRPr>
            </a:pPr>
            <a:r>
              <a:rPr>
                <a:latin typeface="Sen Bold"/>
                <a:ea typeface="Sen Bold"/>
                <a:cs typeface="Sen Bold"/>
                <a:sym typeface="Sen Bold"/>
              </a:rPr>
              <a:t>More of the local variant among male speakers, but it still seems to be on its way out. </a:t>
            </a:r>
          </a:p>
        </p:txBody>
      </p:sp>
      <p:sp>
        <p:nvSpPr>
          <p:cNvPr id="392" name="Square"/>
          <p:cNvSpPr/>
          <p:nvPr/>
        </p:nvSpPr>
        <p:spPr>
          <a:xfrm>
            <a:off x="6316417" y="5057330"/>
            <a:ext cx="99814" cy="103470"/>
          </a:xfrm>
          <a:prstGeom prst="rect">
            <a:avLst/>
          </a:prstGeom>
          <a:solidFill>
            <a:schemeClr val="accent1"/>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3" name="Square"/>
          <p:cNvSpPr/>
          <p:nvPr/>
        </p:nvSpPr>
        <p:spPr>
          <a:xfrm>
            <a:off x="6316417" y="5622480"/>
            <a:ext cx="99814" cy="103470"/>
          </a:xfrm>
          <a:prstGeom prst="rect">
            <a:avLst/>
          </a:prstGeom>
          <a:solidFill>
            <a:schemeClr val="accent5">
              <a:hueOff val="-82419"/>
              <a:satOff val="-9513"/>
              <a:lumOff val="-16343"/>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4" name="Rectangle"/>
          <p:cNvSpPr/>
          <p:nvPr/>
        </p:nvSpPr>
        <p:spPr>
          <a:xfrm>
            <a:off x="6316417" y="6191270"/>
            <a:ext cx="99814" cy="93126"/>
          </a:xfrm>
          <a:prstGeom prst="rect">
            <a:avLst/>
          </a:prstGeom>
          <a:solidFill>
            <a:schemeClr val="accent4">
              <a:hueOff val="-461056"/>
              <a:satOff val="4338"/>
              <a:lumOff val="-10225"/>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01" name="Group"/>
          <p:cNvGrpSpPr/>
          <p:nvPr/>
        </p:nvGrpSpPr>
        <p:grpSpPr>
          <a:xfrm>
            <a:off x="7694740" y="1991272"/>
            <a:ext cx="5200768" cy="3651386"/>
            <a:chOff x="0" y="0"/>
            <a:chExt cx="5200767" cy="3651384"/>
          </a:xfrm>
        </p:grpSpPr>
        <p:sp>
          <p:nvSpPr>
            <p:cNvPr id="395"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400" name="Group"/>
            <p:cNvGrpSpPr/>
            <p:nvPr/>
          </p:nvGrpSpPr>
          <p:grpSpPr>
            <a:xfrm>
              <a:off x="274453" y="137392"/>
              <a:ext cx="4926315" cy="3376601"/>
              <a:chOff x="0" y="0"/>
              <a:chExt cx="4926314" cy="3376600"/>
            </a:xfrm>
          </p:grpSpPr>
          <p:pic>
            <p:nvPicPr>
              <p:cNvPr id="396" name="Image" descr="Image"/>
              <p:cNvPicPr>
                <a:picLocks noChangeAspect="1"/>
              </p:cNvPicPr>
              <p:nvPr/>
            </p:nvPicPr>
            <p:blipFill>
              <a:blip r:embed="rId3">
                <a:extLst/>
              </a:blip>
              <a:stretch>
                <a:fillRect/>
              </a:stretch>
            </p:blipFill>
            <p:spPr>
              <a:xfrm>
                <a:off x="248772" y="0"/>
                <a:ext cx="4677543" cy="3376601"/>
              </a:xfrm>
              <a:prstGeom prst="rect">
                <a:avLst/>
              </a:prstGeom>
              <a:ln w="12700" cap="flat">
                <a:noFill/>
                <a:miter lim="400000"/>
              </a:ln>
              <a:effectLst/>
            </p:spPr>
          </p:pic>
          <p:sp>
            <p:nvSpPr>
              <p:cNvPr id="397" name="Circle"/>
              <p:cNvSpPr/>
              <p:nvPr/>
            </p:nvSpPr>
            <p:spPr>
              <a:xfrm>
                <a:off x="741612"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09" name="Connection Line"/>
              <p:cNvSpPr/>
              <p:nvPr/>
            </p:nvSpPr>
            <p:spPr>
              <a:xfrm>
                <a:off x="0" y="122207"/>
                <a:ext cx="942450" cy="1015724"/>
              </a:xfrm>
              <a:custGeom>
                <a:avLst/>
                <a:gdLst/>
                <a:ahLst/>
                <a:cxnLst>
                  <a:cxn ang="0">
                    <a:pos x="wd2" y="hd2"/>
                  </a:cxn>
                  <a:cxn ang="5400000">
                    <a:pos x="wd2" y="hd2"/>
                  </a:cxn>
                  <a:cxn ang="10800000">
                    <a:pos x="wd2" y="hd2"/>
                  </a:cxn>
                  <a:cxn ang="16200000">
                    <a:pos x="wd2" y="hd2"/>
                  </a:cxn>
                </a:cxnLst>
                <a:rect l="0" t="0" r="r" b="b"/>
                <a:pathLst>
                  <a:path w="16706" h="21600" fill="norm" stroke="1" extrusionOk="0">
                    <a:moveTo>
                      <a:pt x="16706" y="21600"/>
                    </a:moveTo>
                    <a:cubicBezTo>
                      <a:pt x="-1691" y="13305"/>
                      <a:pt x="-4894" y="6105"/>
                      <a:pt x="7098" y="0"/>
                    </a:cubicBezTo>
                  </a:path>
                </a:pathLst>
              </a:custGeom>
              <a:noFill/>
              <a:ln w="76200" cap="flat">
                <a:solidFill>
                  <a:schemeClr val="accent1"/>
                </a:solidFill>
                <a:prstDash val="solid"/>
                <a:miter lim="400000"/>
                <a:tailEnd type="triangle" w="med" len="med"/>
              </a:ln>
              <a:effectLst/>
            </p:spPr>
            <p:txBody>
              <a:bodyPr/>
              <a:lstStyle/>
              <a:p>
                <a:pPr/>
              </a:p>
            </p:txBody>
          </p:sp>
          <p:sp>
            <p:nvSpPr>
              <p:cNvPr id="410" name="Connection Line"/>
              <p:cNvSpPr/>
              <p:nvPr/>
            </p:nvSpPr>
            <p:spPr>
              <a:xfrm>
                <a:off x="1251267" y="560384"/>
                <a:ext cx="2057328" cy="1018281"/>
              </a:xfrm>
              <a:custGeom>
                <a:avLst/>
                <a:gdLst/>
                <a:ahLst/>
                <a:cxnLst>
                  <a:cxn ang="0">
                    <a:pos x="wd2" y="hd2"/>
                  </a:cxn>
                  <a:cxn ang="5400000">
                    <a:pos x="wd2" y="hd2"/>
                  </a:cxn>
                  <a:cxn ang="10800000">
                    <a:pos x="wd2" y="hd2"/>
                  </a:cxn>
                  <a:cxn ang="16200000">
                    <a:pos x="wd2" y="hd2"/>
                  </a:cxn>
                </a:cxnLst>
                <a:rect l="0" t="0" r="r" b="b"/>
                <a:pathLst>
                  <a:path w="18759" h="21600" fill="norm" stroke="1" extrusionOk="0">
                    <a:moveTo>
                      <a:pt x="0" y="0"/>
                    </a:moveTo>
                    <a:cubicBezTo>
                      <a:pt x="15774" y="1910"/>
                      <a:pt x="21600" y="9110"/>
                      <a:pt x="17479" y="21600"/>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grpSp>
        <p:nvGrpSpPr>
          <p:cNvPr id="408" name="Group"/>
          <p:cNvGrpSpPr/>
          <p:nvPr/>
        </p:nvGrpSpPr>
        <p:grpSpPr>
          <a:xfrm>
            <a:off x="7694740" y="5585519"/>
            <a:ext cx="5307485" cy="3651385"/>
            <a:chOff x="0" y="0"/>
            <a:chExt cx="5307484" cy="3651384"/>
          </a:xfrm>
        </p:grpSpPr>
        <p:sp>
          <p:nvSpPr>
            <p:cNvPr id="402" name="Rectangle"/>
            <p:cNvSpPr txBox="1"/>
            <p:nvPr/>
          </p:nvSpPr>
          <p:spPr>
            <a:xfrm>
              <a:off x="0" y="0"/>
              <a:ext cx="5186425" cy="3651385"/>
            </a:xfrm>
            <a:prstGeom prst="rect">
              <a:avLst/>
            </a:prstGeom>
            <a:solidFill>
              <a:srgbClr val="FFFFFF"/>
            </a:solidFill>
            <a:ln w="25400" cap="flat">
              <a:solidFill>
                <a:srgbClr val="000000"/>
              </a:solidFill>
              <a:prstDash val="solid"/>
              <a:miter lim="400000"/>
            </a:ln>
            <a:effectLst/>
          </p:spPr>
          <p:txBody>
            <a:bodyPr wrap="square" lIns="152400" tIns="152400" rIns="152400" bIns="152400" numCol="1" anchor="ctr">
              <a:normAutofit fontScale="100000" lnSpcReduction="0"/>
            </a:bodyPr>
            <a:lstStyle/>
            <a:p>
              <a:pPr algn="l">
                <a:spcBef>
                  <a:spcPts val="800"/>
                </a:spcBef>
                <a:defRPr b="0" sz="3700">
                  <a:latin typeface="Sen Bold"/>
                  <a:ea typeface="Sen Bold"/>
                  <a:cs typeface="Sen Bold"/>
                  <a:sym typeface="Sen Bold"/>
                </a:defRPr>
              </a:pPr>
            </a:p>
          </p:txBody>
        </p:sp>
        <p:grpSp>
          <p:nvGrpSpPr>
            <p:cNvPr id="407" name="Group"/>
            <p:cNvGrpSpPr/>
            <p:nvPr/>
          </p:nvGrpSpPr>
          <p:grpSpPr>
            <a:xfrm>
              <a:off x="523225" y="137392"/>
              <a:ext cx="4784260" cy="3376601"/>
              <a:chOff x="0" y="0"/>
              <a:chExt cx="4784258" cy="3376600"/>
            </a:xfrm>
          </p:grpSpPr>
          <p:pic>
            <p:nvPicPr>
              <p:cNvPr id="403" name="Image" descr="Image"/>
              <p:cNvPicPr>
                <a:picLocks noChangeAspect="1"/>
              </p:cNvPicPr>
              <p:nvPr/>
            </p:nvPicPr>
            <p:blipFill>
              <a:blip r:embed="rId3">
                <a:extLst/>
              </a:blip>
              <a:stretch>
                <a:fillRect/>
              </a:stretch>
            </p:blipFill>
            <p:spPr>
              <a:xfrm>
                <a:off x="0" y="0"/>
                <a:ext cx="4677542" cy="3376601"/>
              </a:xfrm>
              <a:prstGeom prst="rect">
                <a:avLst/>
              </a:prstGeom>
              <a:ln w="12700" cap="flat">
                <a:noFill/>
                <a:miter lim="400000"/>
              </a:ln>
              <a:effectLst/>
            </p:spPr>
          </p:pic>
          <p:sp>
            <p:nvSpPr>
              <p:cNvPr id="404" name="Circle"/>
              <p:cNvSpPr/>
              <p:nvPr/>
            </p:nvSpPr>
            <p:spPr>
              <a:xfrm>
                <a:off x="4174658" y="919605"/>
                <a:ext cx="609601" cy="609601"/>
              </a:xfrm>
              <a:prstGeom prst="ellipse">
                <a:avLst/>
              </a:prstGeom>
              <a:noFill/>
              <a:ln w="635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411" name="Connection Line"/>
              <p:cNvSpPr/>
              <p:nvPr/>
            </p:nvSpPr>
            <p:spPr>
              <a:xfrm>
                <a:off x="3695708" y="558399"/>
                <a:ext cx="816152" cy="533456"/>
              </a:xfrm>
              <a:custGeom>
                <a:avLst/>
                <a:gdLst/>
                <a:ahLst/>
                <a:cxnLst>
                  <a:cxn ang="0">
                    <a:pos x="wd2" y="hd2"/>
                  </a:cxn>
                  <a:cxn ang="5400000">
                    <a:pos x="wd2" y="hd2"/>
                  </a:cxn>
                  <a:cxn ang="10800000">
                    <a:pos x="wd2" y="hd2"/>
                  </a:cxn>
                  <a:cxn ang="16200000">
                    <a:pos x="wd2" y="hd2"/>
                  </a:cxn>
                </a:cxnLst>
                <a:rect l="0" t="0" r="r" b="b"/>
                <a:pathLst>
                  <a:path w="21600" h="18856" fill="norm" stroke="1" extrusionOk="0">
                    <a:moveTo>
                      <a:pt x="21600" y="18856"/>
                    </a:moveTo>
                    <a:cubicBezTo>
                      <a:pt x="20909" y="3150"/>
                      <a:pt x="13709" y="-2744"/>
                      <a:pt x="0" y="1173"/>
                    </a:cubicBezTo>
                  </a:path>
                </a:pathLst>
              </a:custGeom>
              <a:noFill/>
              <a:ln w="76200" cap="flat">
                <a:solidFill>
                  <a:schemeClr val="accent1"/>
                </a:solidFill>
                <a:prstDash val="solid"/>
                <a:miter lim="400000"/>
                <a:tailEnd type="triangle" w="med" len="med"/>
              </a:ln>
              <a:effectLst/>
            </p:spPr>
            <p:txBody>
              <a:bodyPr/>
              <a:lstStyle/>
              <a:p>
                <a:pPr/>
              </a:p>
            </p:txBody>
          </p:sp>
          <p:sp>
            <p:nvSpPr>
              <p:cNvPr id="412" name="Connection Line"/>
              <p:cNvSpPr/>
              <p:nvPr/>
            </p:nvSpPr>
            <p:spPr>
              <a:xfrm>
                <a:off x="2943890" y="863562"/>
                <a:ext cx="770385" cy="1180386"/>
              </a:xfrm>
              <a:custGeom>
                <a:avLst/>
                <a:gdLst/>
                <a:ahLst/>
                <a:cxnLst>
                  <a:cxn ang="0">
                    <a:pos x="wd2" y="hd2"/>
                  </a:cxn>
                  <a:cxn ang="5400000">
                    <a:pos x="wd2" y="hd2"/>
                  </a:cxn>
                  <a:cxn ang="10800000">
                    <a:pos x="wd2" y="hd2"/>
                  </a:cxn>
                  <a:cxn ang="16200000">
                    <a:pos x="wd2" y="hd2"/>
                  </a:cxn>
                </a:cxnLst>
                <a:rect l="0" t="0" r="r" b="b"/>
                <a:pathLst>
                  <a:path w="21362" h="17511" fill="norm" stroke="1" extrusionOk="0">
                    <a:moveTo>
                      <a:pt x="21356" y="0"/>
                    </a:moveTo>
                    <a:cubicBezTo>
                      <a:pt x="21600" y="16959"/>
                      <a:pt x="14481" y="21600"/>
                      <a:pt x="0" y="13922"/>
                    </a:cubicBezTo>
                  </a:path>
                </a:pathLst>
              </a:custGeom>
              <a:noFill/>
              <a:ln w="76200" cap="flat">
                <a:solidFill>
                  <a:schemeClr val="accent5">
                    <a:hueOff val="-82419"/>
                    <a:satOff val="-9513"/>
                    <a:lumOff val="-16343"/>
                  </a:schemeClr>
                </a:solidFill>
                <a:prstDash val="solid"/>
                <a:miter lim="400000"/>
                <a:tailEnd type="triangle" w="med" len="med"/>
              </a:ln>
              <a:effectLst/>
            </p:spPr>
            <p:txBody>
              <a:bodyPr/>
              <a:lstStyle/>
              <a:p>
                <a:pPr/>
              </a:p>
            </p:txBody>
          </p:sp>
        </p:gr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Viereck (1968): historically, Tyneside English has been quite stable, and these recent changes are therefore signs of a very recent succumbing to the onslaught of standardisation.…"/>
          <p:cNvSpPr txBox="1"/>
          <p:nvPr>
            <p:ph type="body" idx="1"/>
          </p:nvPr>
        </p:nvSpPr>
        <p:spPr>
          <a:xfrm>
            <a:off x="649061" y="1781168"/>
            <a:ext cx="11706678" cy="7273893"/>
          </a:xfrm>
          <a:prstGeom prst="rect">
            <a:avLst/>
          </a:prstGeom>
        </p:spPr>
        <p:txBody>
          <a:bodyPr/>
          <a:lstStyle/>
          <a:p>
            <a:pPr marL="315594" indent="-315594" defTabSz="414781">
              <a:spcBef>
                <a:spcPts val="1000"/>
              </a:spcBef>
              <a:defRPr sz="2272">
                <a:latin typeface="Sen Bold"/>
                <a:ea typeface="Sen Bold"/>
                <a:cs typeface="Sen Bold"/>
                <a:sym typeface="Sen Bold"/>
              </a:defRPr>
            </a:pPr>
            <a:r>
              <a:t>Viereck (1968): historically, Tyneside English has been quite stable, and these recent changes are therefore signs of a very recent succumbing to the onslaught of standardisation. </a:t>
            </a:r>
          </a:p>
          <a:p>
            <a:pPr lvl="1" marL="652229" indent="-336634" defTabSz="414781">
              <a:spcBef>
                <a:spcPts val="1000"/>
              </a:spcBef>
              <a:defRPr sz="2272"/>
            </a:pPr>
            <a:r>
              <a:t>Some dialectal features seem to be more stable and less likely to succumb to Standard English in the near future. Others, however, will no doubt soon be completely replaced, especially since [Gateshead] is urban and consequently the pressure of the standard language rather great, so that the traditional dialect is bound to become increasingly mixed. […] [T]he time will soon come when historically developed, genuine dialect phonemes are no longer heard. (Viereck 1968: 76) </a:t>
            </a:r>
          </a:p>
          <a:p>
            <a:pPr marL="315594" indent="-315594" defTabSz="414781">
              <a:spcBef>
                <a:spcPts val="1000"/>
              </a:spcBef>
              <a:defRPr sz="2272"/>
            </a:pPr>
            <a:r>
              <a:t>One question this raises for us should be: </a:t>
            </a:r>
            <a:r>
              <a:rPr>
                <a:latin typeface="Sen Bold"/>
                <a:ea typeface="Sen Bold"/>
                <a:cs typeface="Sen Bold"/>
                <a:sym typeface="Sen Bold"/>
              </a:rPr>
              <a:t>is this kind of thinking really true</a:t>
            </a:r>
            <a:r>
              <a:t>? Is </a:t>
            </a:r>
            <a:r>
              <a:rPr>
                <a:latin typeface="Sen Bold"/>
                <a:ea typeface="Sen Bold"/>
                <a:cs typeface="Sen Bold"/>
                <a:sym typeface="Sen Bold"/>
              </a:rPr>
              <a:t>levelling</a:t>
            </a:r>
            <a:r>
              <a:t> and </a:t>
            </a:r>
            <a:r>
              <a:rPr>
                <a:latin typeface="Sen Bold"/>
                <a:ea typeface="Sen Bold"/>
                <a:cs typeface="Sen Bold"/>
                <a:sym typeface="Sen Bold"/>
              </a:rPr>
              <a:t>the loss of locally-distinctive features</a:t>
            </a:r>
            <a:r>
              <a:t> some kind of inevitability of language change? </a:t>
            </a:r>
          </a:p>
          <a:p>
            <a:pPr marL="315594" indent="-315594" defTabSz="414781">
              <a:spcBef>
                <a:spcPts val="1000"/>
              </a:spcBef>
              <a:defRPr sz="2272">
                <a:latin typeface="Sen Bold"/>
                <a:ea typeface="Sen Bold"/>
                <a:cs typeface="Sen Bold"/>
                <a:sym typeface="Sen Bold"/>
              </a:defRPr>
            </a:pPr>
            <a:r>
              <a:t>— where do ‘local’ variants come from, anyway? </a:t>
            </a:r>
            <a:r>
              <a:rPr>
                <a:latin typeface="Sen Regular"/>
                <a:ea typeface="Sen Regular"/>
                <a:cs typeface="Sen Regular"/>
                <a:sym typeface="Sen Regular"/>
              </a:rPr>
              <a:t>This (arguably rather gloomy) picture of the future of dialectology — which is also a pretty common lay-person’s idea of ‘traditional dialects’ — is really a </a:t>
            </a:r>
            <a:r>
              <a:t>unidirectional</a:t>
            </a:r>
            <a:r>
              <a:rPr>
                <a:latin typeface="Sen Regular"/>
                <a:ea typeface="Sen Regular"/>
                <a:cs typeface="Sen Regular"/>
                <a:sym typeface="Sen Regular"/>
              </a:rPr>
              <a:t> picture, assuming that standardisation, demographics, population migration […] cause the inevitable ‘flattening’ of all regional variation. </a:t>
            </a:r>
            <a:endParaRPr>
              <a:latin typeface="Sen Regular"/>
              <a:ea typeface="Sen Regular"/>
              <a:cs typeface="Sen Regular"/>
              <a:sym typeface="Sen Regular"/>
            </a:endParaRPr>
          </a:p>
          <a:p>
            <a:pPr lvl="1" marL="652229" indent="-336634" defTabSz="414781">
              <a:spcBef>
                <a:spcPts val="1000"/>
              </a:spcBef>
              <a:defRPr sz="2272">
                <a:latin typeface="Sen Bold"/>
                <a:ea typeface="Sen Bold"/>
                <a:cs typeface="Sen Bold"/>
                <a:sym typeface="Sen Bold"/>
              </a:defRPr>
            </a:pPr>
            <a:r>
              <a:rPr>
                <a:latin typeface="Sen Regular"/>
                <a:ea typeface="Sen Regular"/>
                <a:cs typeface="Sen Regular"/>
                <a:sym typeface="Sen Regular"/>
              </a:rPr>
              <a:t>But do we really think this is the case? </a:t>
            </a:r>
          </a:p>
        </p:txBody>
      </p:sp>
      <p:sp>
        <p:nvSpPr>
          <p:cNvPr id="415" name="Dialect levelling"/>
          <p:cNvSpPr txBox="1"/>
          <p:nvPr>
            <p:ph type="title"/>
          </p:nvPr>
        </p:nvSpPr>
        <p:spPr>
          <a:prstGeom prst="rect">
            <a:avLst/>
          </a:prstGeom>
        </p:spPr>
        <p:txBody>
          <a:bodyPr/>
          <a:lstStyle>
            <a:lvl1pPr>
              <a:defRPr sz="4700"/>
            </a:lvl1pPr>
          </a:lstStyle>
          <a:p>
            <a:pPr/>
            <a:r>
              <a:t>Dialect levelling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A nice type of test-case for our ideas about what is inevitable or non-inevitable in dialect contact: situations of new-dialect formation:…"/>
          <p:cNvSpPr txBox="1"/>
          <p:nvPr>
            <p:ph type="body" idx="1"/>
          </p:nvPr>
        </p:nvSpPr>
        <p:spPr>
          <a:xfrm>
            <a:off x="649061" y="1781168"/>
            <a:ext cx="11706678" cy="7273893"/>
          </a:xfrm>
          <a:prstGeom prst="rect">
            <a:avLst/>
          </a:prstGeom>
        </p:spPr>
        <p:txBody>
          <a:bodyPr/>
          <a:lstStyle/>
          <a:p>
            <a:pPr marL="346709" indent="-346709" defTabSz="455675">
              <a:spcBef>
                <a:spcPts val="1100"/>
              </a:spcBef>
              <a:defRPr sz="2496">
                <a:latin typeface="Sen Bold"/>
                <a:ea typeface="Sen Bold"/>
                <a:cs typeface="Sen Bold"/>
                <a:sym typeface="Sen Bold"/>
              </a:defRPr>
            </a:pPr>
            <a:r>
              <a:rPr>
                <a:latin typeface="Sen Regular"/>
                <a:ea typeface="Sen Regular"/>
                <a:cs typeface="Sen Regular"/>
                <a:sym typeface="Sen Regular"/>
              </a:rPr>
              <a:t>A nice type of test-case for our ideas about what is inevitable or non-inevitable in dialect contact: situations of </a:t>
            </a:r>
            <a:r>
              <a:t>new-dialect formation: </a:t>
            </a:r>
          </a:p>
          <a:p>
            <a:pPr lvl="1" marL="693419" indent="-346709" defTabSz="455675">
              <a:spcBef>
                <a:spcPts val="1100"/>
              </a:spcBef>
              <a:defRPr sz="2496">
                <a:latin typeface="Sen Bold"/>
                <a:ea typeface="Sen Bold"/>
                <a:cs typeface="Sen Bold"/>
                <a:sym typeface="Sen Bold"/>
              </a:defRPr>
            </a:pPr>
            <a:r>
              <a:t>Britain &amp; Trudgill 1999, Trudgill 2004: the emergence of distinctive, new varieties of language, following the migration of people speaking different but mutually-intelligible varieties to a new territory. </a:t>
            </a:r>
          </a:p>
          <a:p>
            <a:pPr lvl="1" marL="693419" indent="-346709" defTabSz="455675">
              <a:spcBef>
                <a:spcPts val="1100"/>
              </a:spcBef>
              <a:defRPr sz="2496"/>
            </a:pPr>
            <a:r>
              <a:t>Really an </a:t>
            </a:r>
            <a:r>
              <a:rPr>
                <a:latin typeface="Sen Bold"/>
                <a:ea typeface="Sen Bold"/>
                <a:cs typeface="Sen Bold"/>
                <a:sym typeface="Sen Bold"/>
              </a:rPr>
              <a:t>extreme and very rapid kind of ‘contact’ and ‘convergence’. </a:t>
            </a:r>
            <a:endParaRPr>
              <a:latin typeface="Sen Bold"/>
              <a:ea typeface="Sen Bold"/>
              <a:cs typeface="Sen Bold"/>
              <a:sym typeface="Sen Bold"/>
            </a:endParaRPr>
          </a:p>
          <a:p>
            <a:pPr marL="346709" indent="-346709" defTabSz="455675">
              <a:spcBef>
                <a:spcPts val="1100"/>
              </a:spcBef>
              <a:defRPr sz="2496"/>
            </a:pPr>
            <a:r>
              <a:t>There seem to be a few main scenarios in which this kind of thing happens:</a:t>
            </a:r>
          </a:p>
          <a:p>
            <a:pPr lvl="1" marL="716533" indent="-369823" defTabSz="455675">
              <a:spcBef>
                <a:spcPts val="1100"/>
              </a:spcBef>
              <a:defRPr sz="2496"/>
            </a:pPr>
            <a:r>
              <a:t>Most centrally, </a:t>
            </a:r>
            <a:r>
              <a:rPr>
                <a:latin typeface="Sen Bold"/>
                <a:ea typeface="Sen Bold"/>
                <a:cs typeface="Sen Bold"/>
                <a:sym typeface="Sen Bold"/>
              </a:rPr>
              <a:t>isolated</a:t>
            </a:r>
            <a:r>
              <a:t> </a:t>
            </a:r>
            <a:r>
              <a:rPr>
                <a:latin typeface="Sen Bold"/>
                <a:ea typeface="Sen Bold"/>
                <a:cs typeface="Sen Bold"/>
                <a:sym typeface="Sen Bold"/>
              </a:rPr>
              <a:t>new settlement</a:t>
            </a:r>
            <a:r>
              <a:t> of a large territory, either uninhabited or from which a previous population is [ … colonisation goes here …] </a:t>
            </a:r>
          </a:p>
          <a:p>
            <a:pPr lvl="2" marL="1089659" indent="-396239" defTabSz="455675">
              <a:spcBef>
                <a:spcPts val="1100"/>
              </a:spcBef>
              <a:defRPr sz="2496">
                <a:latin typeface="Sen Bold"/>
                <a:ea typeface="Sen Bold"/>
                <a:cs typeface="Sen Bold"/>
                <a:sym typeface="Sen Bold"/>
              </a:defRPr>
            </a:pPr>
            <a:r>
              <a:t>New Zealand English, </a:t>
            </a:r>
            <a:r>
              <a:rPr>
                <a:latin typeface="Sen Regular"/>
                <a:ea typeface="Sen Regular"/>
                <a:cs typeface="Sen Regular"/>
                <a:sym typeface="Sen Regular"/>
              </a:rPr>
              <a:t>to follow. </a:t>
            </a:r>
          </a:p>
          <a:p>
            <a:pPr lvl="1" marL="716533" indent="-369823" defTabSz="455675">
              <a:spcBef>
                <a:spcPts val="1100"/>
              </a:spcBef>
              <a:defRPr sz="2496"/>
            </a:pPr>
            <a:r>
              <a:t>Arguably closely-related is the formation of </a:t>
            </a:r>
            <a:r>
              <a:rPr>
                <a:latin typeface="Sen Bold"/>
                <a:ea typeface="Sen Bold"/>
                <a:cs typeface="Sen Bold"/>
                <a:sym typeface="Sen Bold"/>
              </a:rPr>
              <a:t>new towns</a:t>
            </a:r>
            <a:r>
              <a:t>, in geographically-bounded areas</a:t>
            </a:r>
          </a:p>
          <a:p>
            <a:pPr lvl="2" marL="1089659" indent="-396239" defTabSz="455675">
              <a:spcBef>
                <a:spcPts val="1100"/>
              </a:spcBef>
              <a:defRPr sz="2496"/>
            </a:pPr>
            <a:r>
              <a:rPr>
                <a:latin typeface="Sen Bold"/>
                <a:ea typeface="Sen Bold"/>
                <a:cs typeface="Sen Bold"/>
                <a:sym typeface="Sen Bold"/>
              </a:rPr>
              <a:t>Milton Keynes, etc. </a:t>
            </a:r>
            <a:r>
              <a:t>Possibly also including the </a:t>
            </a:r>
            <a:r>
              <a:rPr>
                <a:latin typeface="Sen Bold"/>
                <a:ea typeface="Sen Bold"/>
                <a:cs typeface="Sen Bold"/>
                <a:sym typeface="Sen Bold"/>
              </a:rPr>
              <a:t>rapid expansion of ports</a:t>
            </a:r>
            <a:r>
              <a:t> etc. during industrialisation; so (early) </a:t>
            </a:r>
            <a:r>
              <a:rPr>
                <a:latin typeface="Sen Bold"/>
                <a:ea typeface="Sen Bold"/>
                <a:cs typeface="Sen Bold"/>
                <a:sym typeface="Sen Bold"/>
              </a:rPr>
              <a:t>Liverpool English</a:t>
            </a:r>
            <a:r>
              <a:t> may be an instance of this process. </a:t>
            </a:r>
          </a:p>
        </p:txBody>
      </p:sp>
      <p:sp>
        <p:nvSpPr>
          <p:cNvPr id="418" name="New dialect formation"/>
          <p:cNvSpPr txBox="1"/>
          <p:nvPr>
            <p:ph type="title"/>
          </p:nvPr>
        </p:nvSpPr>
        <p:spPr>
          <a:prstGeom prst="rect">
            <a:avLst/>
          </a:prstGeom>
        </p:spPr>
        <p:txBody>
          <a:bodyPr/>
          <a:lstStyle>
            <a:lvl1pPr>
              <a:defRPr sz="4700"/>
            </a:lvl1pPr>
          </a:lstStyle>
          <a:p>
            <a:pPr/>
            <a:r>
              <a:t>New dialect formation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New Zealand English is one of the most recent varieties of colonial English to emerge.…"/>
          <p:cNvSpPr txBox="1"/>
          <p:nvPr>
            <p:ph type="body" idx="1"/>
          </p:nvPr>
        </p:nvSpPr>
        <p:spPr>
          <a:xfrm>
            <a:off x="369817" y="1781168"/>
            <a:ext cx="7336241" cy="7273893"/>
          </a:xfrm>
          <a:prstGeom prst="rect">
            <a:avLst/>
          </a:prstGeom>
        </p:spPr>
        <p:txBody>
          <a:bodyPr/>
          <a:lstStyle/>
          <a:p>
            <a:pPr marL="328929" indent="-328929" defTabSz="432308">
              <a:spcBef>
                <a:spcPts val="1100"/>
              </a:spcBef>
              <a:defRPr sz="2368"/>
            </a:pPr>
            <a:r>
              <a:t>New Zealand English is one of the </a:t>
            </a:r>
            <a:r>
              <a:rPr>
                <a:latin typeface="Sen Bold"/>
                <a:ea typeface="Sen Bold"/>
                <a:cs typeface="Sen Bold"/>
                <a:sym typeface="Sen Bold"/>
              </a:rPr>
              <a:t>most recent varieties of colonial English</a:t>
            </a:r>
            <a:r>
              <a:t> to emerge. </a:t>
            </a:r>
          </a:p>
          <a:p>
            <a:pPr lvl="1" marL="679788" indent="-350858" defTabSz="432308">
              <a:spcBef>
                <a:spcPts val="1100"/>
              </a:spcBef>
              <a:defRPr sz="2368"/>
            </a:pPr>
            <a:r>
              <a:t>Although the first European settlers arrived in the 1790s, substantial numbers of Europeans began to arrive in New Zealand only after the Treaty of Waitangi (1840) (Gordon et al. 2004: 38–39; Trudgill 2004: 24).</a:t>
            </a:r>
          </a:p>
          <a:p>
            <a:pPr marL="328929" indent="-328929" defTabSz="432308">
              <a:spcBef>
                <a:spcPts val="1100"/>
              </a:spcBef>
              <a:defRPr sz="2368"/>
            </a:pPr>
            <a:r>
              <a:t>It seems to be generally agreed that New Zealand was rapidly overwhelmingly populated by speakers of English varieties, and the influence of the indigenous language, </a:t>
            </a:r>
            <a:r>
              <a:rPr>
                <a:latin typeface="Sen Bold"/>
                <a:ea typeface="Sen Bold"/>
                <a:cs typeface="Sen Bold"/>
                <a:sym typeface="Sen Bold"/>
              </a:rPr>
              <a:t>Maori (Malayo-Polynesian)</a:t>
            </a:r>
            <a:r>
              <a:t> was minimal (Gordon et al. 2004; Trudgill 2004). </a:t>
            </a:r>
          </a:p>
          <a:p>
            <a:pPr marL="328929" indent="-328929" defTabSz="432308">
              <a:spcBef>
                <a:spcPts val="1100"/>
              </a:spcBef>
              <a:defRPr sz="2368"/>
            </a:pPr>
            <a:r>
              <a:t>New Zealand is </a:t>
            </a:r>
            <a:r>
              <a:rPr>
                <a:latin typeface="Sen Bold"/>
                <a:ea typeface="Sen Bold"/>
                <a:cs typeface="Sen Bold"/>
                <a:sym typeface="Sen Bold"/>
              </a:rPr>
              <a:t>geographically isolated</a:t>
            </a:r>
            <a:r>
              <a:t> from other English-speaking communities, although there was significant movement between NZ and Australia; and crucially, </a:t>
            </a:r>
            <a:r>
              <a:rPr>
                <a:latin typeface="Sen Bold"/>
                <a:ea typeface="Sen Bold"/>
                <a:cs typeface="Sen Bold"/>
                <a:sym typeface="Sen Bold"/>
              </a:rPr>
              <a:t>populated by speakers of different varieties of English. </a:t>
            </a:r>
          </a:p>
        </p:txBody>
      </p:sp>
      <p:sp>
        <p:nvSpPr>
          <p:cNvPr id="421" name="New Zealand English"/>
          <p:cNvSpPr txBox="1"/>
          <p:nvPr>
            <p:ph type="title"/>
          </p:nvPr>
        </p:nvSpPr>
        <p:spPr>
          <a:prstGeom prst="rect">
            <a:avLst/>
          </a:prstGeom>
        </p:spPr>
        <p:txBody>
          <a:bodyPr/>
          <a:lstStyle>
            <a:lvl1pPr>
              <a:defRPr sz="4700"/>
            </a:lvl1pPr>
          </a:lstStyle>
          <a:p>
            <a:pPr/>
            <a:r>
              <a:t>New Zealand English</a:t>
            </a:r>
          </a:p>
        </p:txBody>
      </p:sp>
      <p:pic>
        <p:nvPicPr>
          <p:cNvPr id="422" name="Image" descr="Image"/>
          <p:cNvPicPr>
            <a:picLocks noChangeAspect="1"/>
          </p:cNvPicPr>
          <p:nvPr/>
        </p:nvPicPr>
        <p:blipFill>
          <a:blip r:embed="rId2">
            <a:extLst/>
          </a:blip>
          <a:srcRect l="12032" t="10944" r="50814" b="62170"/>
          <a:stretch>
            <a:fillRect/>
          </a:stretch>
        </p:blipFill>
        <p:spPr>
          <a:xfrm>
            <a:off x="7590470" y="3229145"/>
            <a:ext cx="5172742" cy="5614744"/>
          </a:xfrm>
          <a:prstGeom prst="rect">
            <a:avLst/>
          </a:prstGeom>
          <a:ln w="12700">
            <a:miter lim="400000"/>
          </a:ln>
        </p:spPr>
      </p:pic>
      <p:sp>
        <p:nvSpPr>
          <p:cNvPr id="423" name="European population of NZ in the 19th century, from Baxter, Blythe, Croft &amp; McKane (2009) — more specific sources of these numbers there."/>
          <p:cNvSpPr txBox="1"/>
          <p:nvPr/>
        </p:nvSpPr>
        <p:spPr>
          <a:xfrm>
            <a:off x="7656998" y="1908611"/>
            <a:ext cx="5398843" cy="1560214"/>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algn="l" defTabSz="327152">
              <a:spcBef>
                <a:spcPts val="400"/>
              </a:spcBef>
              <a:defRPr b="0" sz="2072">
                <a:latin typeface="Sen Regular"/>
                <a:ea typeface="Sen Regular"/>
                <a:cs typeface="Sen Regular"/>
                <a:sym typeface="Sen Regular"/>
              </a:defRPr>
            </a:lvl1pPr>
          </a:lstStyle>
          <a:p>
            <a:pPr/>
            <a:r>
              <a:t>European population of NZ in the 19th century, from Baxter, Blythe, Croft &amp; McKane (2009) — more specific sources of these numbers there.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story so far"/>
          <p:cNvSpPr txBox="1"/>
          <p:nvPr>
            <p:ph type="title"/>
          </p:nvPr>
        </p:nvSpPr>
        <p:spPr>
          <a:prstGeom prst="rect">
            <a:avLst/>
          </a:prstGeom>
        </p:spPr>
        <p:txBody>
          <a:bodyPr/>
          <a:lstStyle/>
          <a:p>
            <a:pPr/>
            <a:r>
              <a:t>The story so far</a:t>
            </a:r>
          </a:p>
        </p:txBody>
      </p:sp>
      <p:sp>
        <p:nvSpPr>
          <p:cNvPr id="132" name="Last week: what is language contact? What kinds of change do we think can be induced in one language by the presence of another?…"/>
          <p:cNvSpPr txBox="1"/>
          <p:nvPr>
            <p:ph type="body" idx="1"/>
          </p:nvPr>
        </p:nvSpPr>
        <p:spPr>
          <a:xfrm>
            <a:off x="649061" y="2137872"/>
            <a:ext cx="11706678" cy="7205056"/>
          </a:xfrm>
          <a:prstGeom prst="rect">
            <a:avLst/>
          </a:prstGeom>
        </p:spPr>
        <p:txBody>
          <a:bodyPr/>
          <a:lstStyle/>
          <a:p>
            <a:pPr marL="377825" indent="-377825" defTabSz="496570">
              <a:spcBef>
                <a:spcPts val="1200"/>
              </a:spcBef>
              <a:defRPr sz="2635">
                <a:latin typeface="Sen Bold"/>
                <a:ea typeface="Sen Bold"/>
                <a:cs typeface="Sen Bold"/>
                <a:sym typeface="Sen Bold"/>
              </a:defRPr>
            </a:pPr>
            <a:r>
              <a:t>Last week</a:t>
            </a:r>
            <a:r>
              <a:t>: what is language contact? </a:t>
            </a:r>
            <a:r>
              <a:rPr>
                <a:latin typeface="Sen Regular"/>
                <a:ea typeface="Sen Regular"/>
                <a:cs typeface="Sen Regular"/>
                <a:sym typeface="Sen Regular"/>
              </a:rPr>
              <a:t>What kinds of change do we think can be induced in one language by the presence of another? </a:t>
            </a:r>
            <a:endParaRPr>
              <a:latin typeface="Sen Regular"/>
              <a:ea typeface="Sen Regular"/>
              <a:cs typeface="Sen Regular"/>
              <a:sym typeface="Sen Regular"/>
            </a:endParaRPr>
          </a:p>
          <a:p>
            <a:pPr lvl="1" marL="755650" indent="-377825" defTabSz="496570">
              <a:spcBef>
                <a:spcPts val="1200"/>
              </a:spcBef>
              <a:defRPr sz="2635">
                <a:latin typeface="Sen Bold"/>
                <a:ea typeface="Sen Bold"/>
                <a:cs typeface="Sen Bold"/>
                <a:sym typeface="Sen Bold"/>
              </a:defRPr>
            </a:pPr>
            <a:r>
              <a:rPr>
                <a:latin typeface="Sen Regular"/>
                <a:ea typeface="Sen Regular"/>
                <a:cs typeface="Sen Regular"/>
                <a:sym typeface="Sen Regular"/>
              </a:rPr>
              <a:t>Thomason &amp; Kaufmann (1988), Thomason (2001): </a:t>
            </a:r>
            <a:r>
              <a:t>scales of borrowing and of sociolinguistic contact situation, </a:t>
            </a:r>
            <a:r>
              <a:rPr>
                <a:latin typeface="Sen Regular"/>
                <a:ea typeface="Sen Regular"/>
                <a:cs typeface="Sen Regular"/>
                <a:sym typeface="Sen Regular"/>
              </a:rPr>
              <a:t>from the </a:t>
            </a:r>
            <a:r>
              <a:rPr>
                <a:solidFill>
                  <a:schemeClr val="accent1"/>
                </a:solidFill>
                <a:latin typeface="Sen Regular"/>
                <a:ea typeface="Sen Regular"/>
                <a:cs typeface="Sen Regular"/>
                <a:sym typeface="Sen Regular"/>
              </a:rPr>
              <a:t>‘easiest’ borrowing</a:t>
            </a:r>
            <a:r>
              <a:rPr>
                <a:latin typeface="Sen Regular"/>
                <a:ea typeface="Sen Regular"/>
                <a:cs typeface="Sen Regular"/>
                <a:sym typeface="Sen Regular"/>
              </a:rPr>
              <a:t> (infrequent bits of the lexicon) to the </a:t>
            </a:r>
            <a:r>
              <a:rPr>
                <a:solidFill>
                  <a:schemeClr val="accent5">
                    <a:hueOff val="-82419"/>
                    <a:satOff val="-9513"/>
                    <a:lumOff val="-16343"/>
                  </a:schemeClr>
                </a:solidFill>
                <a:latin typeface="Sen Regular"/>
                <a:ea typeface="Sen Regular"/>
                <a:cs typeface="Sen Regular"/>
                <a:sym typeface="Sen Regular"/>
              </a:rPr>
              <a:t>‘hardest’</a:t>
            </a:r>
            <a:r>
              <a:rPr>
                <a:latin typeface="Sen Regular"/>
                <a:ea typeface="Sen Regular"/>
                <a:cs typeface="Sen Regular"/>
                <a:sym typeface="Sen Regular"/>
              </a:rPr>
              <a:t> (major, ‘deep’ structural change, like word order or large-scale inflectional morphological change); and from situations of </a:t>
            </a:r>
            <a:r>
              <a:rPr>
                <a:solidFill>
                  <a:schemeClr val="accent1"/>
                </a:solidFill>
                <a:latin typeface="Sen Regular"/>
                <a:ea typeface="Sen Regular"/>
                <a:cs typeface="Sen Regular"/>
                <a:sym typeface="Sen Regular"/>
              </a:rPr>
              <a:t>least ‘intense’ contact </a:t>
            </a:r>
            <a:r>
              <a:rPr>
                <a:latin typeface="Sen Regular"/>
                <a:ea typeface="Sen Regular"/>
                <a:cs typeface="Sen Regular"/>
                <a:sym typeface="Sen Regular"/>
              </a:rPr>
              <a:t>to situations of </a:t>
            </a:r>
            <a:r>
              <a:rPr>
                <a:solidFill>
                  <a:schemeClr val="accent5">
                    <a:hueOff val="-82419"/>
                    <a:satOff val="-9513"/>
                    <a:lumOff val="-16343"/>
                  </a:schemeClr>
                </a:solidFill>
                <a:latin typeface="Sen Regular"/>
                <a:ea typeface="Sen Regular"/>
                <a:cs typeface="Sen Regular"/>
                <a:sym typeface="Sen Regular"/>
              </a:rPr>
              <a:t>extremely ‘heavy’ contact</a:t>
            </a:r>
            <a:r>
              <a:rPr>
                <a:latin typeface="Sen Regular"/>
                <a:ea typeface="Sen Regular"/>
                <a:cs typeface="Sen Regular"/>
                <a:sym typeface="Sen Regular"/>
              </a:rPr>
              <a:t>. </a:t>
            </a:r>
            <a:endParaRPr>
              <a:latin typeface="Sen Regular"/>
              <a:ea typeface="Sen Regular"/>
              <a:cs typeface="Sen Regular"/>
              <a:sym typeface="Sen Regular"/>
            </a:endParaRPr>
          </a:p>
          <a:p>
            <a:pPr lvl="2" marL="1133475" indent="-377825" defTabSz="496570">
              <a:spcBef>
                <a:spcPts val="1200"/>
              </a:spcBef>
              <a:defRPr sz="2635">
                <a:latin typeface="Sen Bold"/>
                <a:ea typeface="Sen Bold"/>
                <a:cs typeface="Sen Bold"/>
                <a:sym typeface="Sen Bold"/>
              </a:defRPr>
            </a:pPr>
            <a:r>
              <a:rPr>
                <a:latin typeface="Sen Regular"/>
                <a:ea typeface="Sen Regular"/>
                <a:cs typeface="Sen Regular"/>
                <a:sym typeface="Sen Regular"/>
              </a:rPr>
              <a:t>What does it mean for contact to be intense? </a:t>
            </a:r>
            <a:r>
              <a:t>Time in contact; extent to which the speakers of languages involved are really bilingual; relative sizes of the groups in contact (asymmetric!); relative prestige of the languages involved (asymmetric!). </a:t>
            </a:r>
          </a:p>
          <a:p>
            <a:pPr marL="377825" indent="-377825" defTabSz="496570">
              <a:spcBef>
                <a:spcPts val="1200"/>
              </a:spcBef>
              <a:defRPr sz="2635"/>
            </a:pPr>
            <a:r>
              <a:rPr>
                <a:latin typeface="Sen Bold"/>
                <a:ea typeface="Sen Bold"/>
                <a:cs typeface="Sen Bold"/>
                <a:sym typeface="Sen Bold"/>
              </a:rPr>
              <a:t>This week</a:t>
            </a:r>
            <a:r>
              <a:t>: </a:t>
            </a:r>
            <a:r>
              <a:rPr>
                <a:latin typeface="Sen Bold"/>
                <a:ea typeface="Sen Bold"/>
                <a:cs typeface="Sen Bold"/>
                <a:sym typeface="Sen Bold"/>
              </a:rPr>
              <a:t>dialect contact</a:t>
            </a:r>
            <a:r>
              <a:t>, or something we can think of as a </a:t>
            </a:r>
            <a:r>
              <a:rPr>
                <a:latin typeface="Sen Bold"/>
                <a:ea typeface="Sen Bold"/>
                <a:cs typeface="Sen Bold"/>
                <a:sym typeface="Sen Bold"/>
              </a:rPr>
              <a:t>special case</a:t>
            </a:r>
            <a:r>
              <a:t> of the general idea of language contact. </a:t>
            </a:r>
            <a:r>
              <a:rPr>
                <a:latin typeface="Sen Bold"/>
                <a:ea typeface="Sen Bold"/>
                <a:cs typeface="Sen Bold"/>
                <a:sym typeface="Sen Bold"/>
              </a:rPr>
              <a:t>What happens when speakers of different varieties of English come into contact with one another?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New Zealand English is one of the most recent varieties of colonial English to emerge.…"/>
          <p:cNvSpPr txBox="1"/>
          <p:nvPr>
            <p:ph type="body" idx="1"/>
          </p:nvPr>
        </p:nvSpPr>
        <p:spPr>
          <a:xfrm>
            <a:off x="369817" y="1781168"/>
            <a:ext cx="7336241" cy="7273893"/>
          </a:xfrm>
          <a:prstGeom prst="rect">
            <a:avLst/>
          </a:prstGeom>
        </p:spPr>
        <p:txBody>
          <a:bodyPr/>
          <a:lstStyle/>
          <a:p>
            <a:pPr marL="328929" indent="-328929" defTabSz="432308">
              <a:spcBef>
                <a:spcPts val="1100"/>
              </a:spcBef>
              <a:defRPr sz="2368"/>
            </a:pPr>
            <a:r>
              <a:t>New Zealand English is one of the </a:t>
            </a:r>
            <a:r>
              <a:rPr>
                <a:latin typeface="Sen Bold"/>
                <a:ea typeface="Sen Bold"/>
                <a:cs typeface="Sen Bold"/>
                <a:sym typeface="Sen Bold"/>
              </a:rPr>
              <a:t>most recent varieties of colonial English</a:t>
            </a:r>
            <a:r>
              <a:t> to emerge. </a:t>
            </a:r>
          </a:p>
          <a:p>
            <a:pPr lvl="1" marL="679788" indent="-350858" defTabSz="432308">
              <a:spcBef>
                <a:spcPts val="1100"/>
              </a:spcBef>
              <a:defRPr sz="2368"/>
            </a:pPr>
            <a:r>
              <a:t>Although the first European settlers arrived in the 1790s, substantial numbers of Europeans began to arrive in New Zealand only after the Treaty of Waitangi (1840) (Gordon et al. 2004: 38–39; Trudgill 2004: 24).</a:t>
            </a:r>
          </a:p>
          <a:p>
            <a:pPr marL="328929" indent="-328929" defTabSz="432308">
              <a:spcBef>
                <a:spcPts val="1100"/>
              </a:spcBef>
              <a:defRPr sz="2368"/>
            </a:pPr>
            <a:r>
              <a:t>It seems to be generally agreed that New Zealand was rapidly overwhelmingly populated by speakers of English varieties, and the influence of the indigenous language, </a:t>
            </a:r>
            <a:r>
              <a:rPr>
                <a:latin typeface="Sen Bold"/>
                <a:ea typeface="Sen Bold"/>
                <a:cs typeface="Sen Bold"/>
                <a:sym typeface="Sen Bold"/>
              </a:rPr>
              <a:t>Maori (Malayo-Polynesian)</a:t>
            </a:r>
            <a:r>
              <a:t> was minimal (Gordon et al. 2004; Trudgill 2004). </a:t>
            </a:r>
          </a:p>
          <a:p>
            <a:pPr marL="328929" indent="-328929" defTabSz="432308">
              <a:spcBef>
                <a:spcPts val="1100"/>
              </a:spcBef>
              <a:defRPr sz="2368"/>
            </a:pPr>
            <a:r>
              <a:t>New Zealand is </a:t>
            </a:r>
            <a:r>
              <a:rPr>
                <a:latin typeface="Sen Bold"/>
                <a:ea typeface="Sen Bold"/>
                <a:cs typeface="Sen Bold"/>
                <a:sym typeface="Sen Bold"/>
              </a:rPr>
              <a:t>geographically isolated</a:t>
            </a:r>
            <a:r>
              <a:t> from other English-speaking communities, although there was significant movement between NZ and Australia; and crucially, </a:t>
            </a:r>
            <a:r>
              <a:rPr>
                <a:latin typeface="Sen Bold"/>
                <a:ea typeface="Sen Bold"/>
                <a:cs typeface="Sen Bold"/>
                <a:sym typeface="Sen Bold"/>
              </a:rPr>
              <a:t>populated by speakers of different varieties of English. </a:t>
            </a:r>
          </a:p>
        </p:txBody>
      </p:sp>
      <p:sp>
        <p:nvSpPr>
          <p:cNvPr id="426" name="New Zealand English"/>
          <p:cNvSpPr txBox="1"/>
          <p:nvPr>
            <p:ph type="title"/>
          </p:nvPr>
        </p:nvSpPr>
        <p:spPr>
          <a:prstGeom prst="rect">
            <a:avLst/>
          </a:prstGeom>
        </p:spPr>
        <p:txBody>
          <a:bodyPr/>
          <a:lstStyle>
            <a:lvl1pPr>
              <a:defRPr sz="4700"/>
            </a:lvl1pPr>
          </a:lstStyle>
          <a:p>
            <a:pPr/>
            <a:r>
              <a:t>New Zealand English</a:t>
            </a:r>
          </a:p>
        </p:txBody>
      </p:sp>
      <p:pic>
        <p:nvPicPr>
          <p:cNvPr id="427" name="Image" descr="Image"/>
          <p:cNvPicPr>
            <a:picLocks noChangeAspect="1"/>
          </p:cNvPicPr>
          <p:nvPr/>
        </p:nvPicPr>
        <p:blipFill>
          <a:blip r:embed="rId2">
            <a:extLst/>
          </a:blip>
          <a:srcRect l="12032" t="10944" r="50814" b="62170"/>
          <a:stretch>
            <a:fillRect/>
          </a:stretch>
        </p:blipFill>
        <p:spPr>
          <a:xfrm>
            <a:off x="7590470" y="3229145"/>
            <a:ext cx="5172742" cy="5614744"/>
          </a:xfrm>
          <a:prstGeom prst="rect">
            <a:avLst/>
          </a:prstGeom>
          <a:ln w="12700">
            <a:miter lim="400000"/>
          </a:ln>
        </p:spPr>
      </p:pic>
      <p:sp>
        <p:nvSpPr>
          <p:cNvPr id="428" name="European population of NZ in the 19th century, from Baxter, Blythe, Croft &amp; McKane (2009) — more specific sources of these numbers there."/>
          <p:cNvSpPr txBox="1"/>
          <p:nvPr/>
        </p:nvSpPr>
        <p:spPr>
          <a:xfrm>
            <a:off x="7656998" y="1908611"/>
            <a:ext cx="5147470" cy="1560214"/>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algn="l" defTabSz="327152">
              <a:spcBef>
                <a:spcPts val="400"/>
              </a:spcBef>
              <a:defRPr b="0" sz="2072">
                <a:latin typeface="Sen Regular"/>
                <a:ea typeface="Sen Regular"/>
                <a:cs typeface="Sen Regular"/>
                <a:sym typeface="Sen Regular"/>
              </a:defRPr>
            </a:lvl1pPr>
          </a:lstStyle>
          <a:p>
            <a:pPr/>
            <a:r>
              <a:t>European population of NZ in the 19th century, from Baxter, Blythe, Croft &amp; McKane (2009) — more specific sources of these numbers there.</a:t>
            </a:r>
          </a:p>
        </p:txBody>
      </p:sp>
      <p:sp>
        <p:nvSpPr>
          <p:cNvPr id="429" name="Rectangle"/>
          <p:cNvSpPr txBox="1"/>
          <p:nvPr/>
        </p:nvSpPr>
        <p:spPr>
          <a:xfrm>
            <a:off x="211837" y="4638007"/>
            <a:ext cx="7245174" cy="4224487"/>
          </a:xfrm>
          <a:prstGeom prst="rect">
            <a:avLst/>
          </a:prstGeom>
          <a:solidFill>
            <a:srgbClr val="FFFFFF"/>
          </a:solidFill>
          <a:ln w="12700">
            <a:miter lim="400000"/>
          </a:ln>
        </p:spPr>
        <p:txBody>
          <a:bodyPr lIns="152400" tIns="152400" rIns="152400" bIns="152400" anchor="ctr">
            <a:normAutofit fontScale="100000" lnSpcReduction="0"/>
          </a:bodyPr>
          <a:lstStyle/>
          <a:p>
            <a:pPr algn="l">
              <a:spcBef>
                <a:spcPts val="800"/>
              </a:spcBef>
              <a:defRPr b="0" sz="3700">
                <a:latin typeface="Sen Regular"/>
                <a:ea typeface="Sen Regular"/>
                <a:cs typeface="Sen Regular"/>
                <a:sym typeface="Sen Regular"/>
              </a:defRPr>
            </a:pPr>
          </a:p>
        </p:txBody>
      </p:sp>
      <p:sp>
        <p:nvSpPr>
          <p:cNvPr id="430" name="First big generation of European settlers born in New Zealand around this time."/>
          <p:cNvSpPr txBox="1"/>
          <p:nvPr/>
        </p:nvSpPr>
        <p:spPr>
          <a:xfrm>
            <a:off x="1560842" y="6711496"/>
            <a:ext cx="5398843" cy="938382"/>
          </a:xfrm>
          <a:prstGeom prst="rect">
            <a:avLst/>
          </a:prstGeom>
          <a:solidFill>
            <a:schemeClr val="accent5">
              <a:hueOff val="-152896"/>
              <a:lumOff val="12368"/>
            </a:schemeClr>
          </a:solidFill>
          <a:ln w="12700">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l" defTabSz="321310">
              <a:spcBef>
                <a:spcPts val="400"/>
              </a:spcBef>
              <a:defRPr b="0" sz="2035">
                <a:latin typeface="Sen Regular"/>
                <a:ea typeface="Sen Regular"/>
                <a:cs typeface="Sen Regular"/>
                <a:sym typeface="Sen Regular"/>
              </a:defRPr>
            </a:pPr>
            <a:r>
              <a:t>First big </a:t>
            </a:r>
            <a:r>
              <a:rPr>
                <a:latin typeface="Sen Bold"/>
                <a:ea typeface="Sen Bold"/>
                <a:cs typeface="Sen Bold"/>
                <a:sym typeface="Sen Bold"/>
              </a:rPr>
              <a:t>generation of European settlers born in New Zealand around this time. </a:t>
            </a:r>
          </a:p>
        </p:txBody>
      </p:sp>
      <p:sp>
        <p:nvSpPr>
          <p:cNvPr id="436" name="Connection Line"/>
          <p:cNvSpPr/>
          <p:nvPr/>
        </p:nvSpPr>
        <p:spPr>
          <a:xfrm>
            <a:off x="6899639" y="6195235"/>
            <a:ext cx="911498" cy="988070"/>
          </a:xfrm>
          <a:custGeom>
            <a:avLst/>
            <a:gdLst/>
            <a:ahLst/>
            <a:cxnLst>
              <a:cxn ang="0">
                <a:pos x="wd2" y="hd2"/>
              </a:cxn>
              <a:cxn ang="5400000">
                <a:pos x="wd2" y="hd2"/>
              </a:cxn>
              <a:cxn ang="10800000">
                <a:pos x="wd2" y="hd2"/>
              </a:cxn>
              <a:cxn ang="16200000">
                <a:pos x="wd2" y="hd2"/>
              </a:cxn>
            </a:cxnLst>
            <a:rect l="0" t="0" r="r" b="b"/>
            <a:pathLst>
              <a:path w="21600" h="19289" fill="norm" stroke="1" extrusionOk="0">
                <a:moveTo>
                  <a:pt x="0" y="18519"/>
                </a:moveTo>
                <a:cubicBezTo>
                  <a:pt x="7207" y="21600"/>
                  <a:pt x="14407" y="15427"/>
                  <a:pt x="21600" y="0"/>
                </a:cubicBezTo>
              </a:path>
            </a:pathLst>
          </a:custGeom>
          <a:ln w="88900">
            <a:solidFill>
              <a:schemeClr val="accent5">
                <a:hueOff val="-152896"/>
                <a:lumOff val="12368"/>
              </a:schemeClr>
            </a:solidFill>
            <a:miter lim="400000"/>
            <a:tailEnd type="triangle"/>
          </a:ln>
        </p:spPr>
        <p:txBody>
          <a:bodyPr/>
          <a:lstStyle/>
          <a:p>
            <a:pPr/>
          </a:p>
        </p:txBody>
      </p:sp>
      <p:sp>
        <p:nvSpPr>
          <p:cNvPr id="432" name="Treaty of Waitangi"/>
          <p:cNvSpPr txBox="1"/>
          <p:nvPr/>
        </p:nvSpPr>
        <p:spPr>
          <a:xfrm>
            <a:off x="1560842" y="4716895"/>
            <a:ext cx="5398843" cy="644490"/>
          </a:xfrm>
          <a:prstGeom prst="rect">
            <a:avLst/>
          </a:prstGeom>
          <a:solidFill>
            <a:srgbClr val="FFDCD9"/>
          </a:solidFill>
          <a:ln w="12700">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defTabSz="356362">
              <a:spcBef>
                <a:spcPts val="400"/>
              </a:spcBef>
              <a:defRPr b="0" sz="2257">
                <a:latin typeface="Sen Bold"/>
                <a:ea typeface="Sen Bold"/>
                <a:cs typeface="Sen Bold"/>
                <a:sym typeface="Sen Bold"/>
              </a:defRPr>
            </a:lvl1pPr>
          </a:lstStyle>
          <a:p>
            <a:pPr/>
            <a:r>
              <a:t>Treaty of Waitangi</a:t>
            </a:r>
          </a:p>
        </p:txBody>
      </p:sp>
      <p:sp>
        <p:nvSpPr>
          <p:cNvPr id="437" name="Connection Line"/>
          <p:cNvSpPr/>
          <p:nvPr/>
        </p:nvSpPr>
        <p:spPr>
          <a:xfrm>
            <a:off x="6959684" y="4841406"/>
            <a:ext cx="696949" cy="40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88900">
            <a:solidFill>
              <a:srgbClr val="F9DDDA"/>
            </a:solidFill>
            <a:miter lim="400000"/>
            <a:tailEnd type="triangle"/>
          </a:ln>
        </p:spPr>
        <p:txBody>
          <a:bodyPr/>
          <a:lstStyle/>
          <a:p>
            <a:pPr/>
          </a:p>
        </p:txBody>
      </p:sp>
      <p:sp>
        <p:nvSpPr>
          <p:cNvPr id="434" name="By this point half the population is non-Maori — after this English is definitively the majority language."/>
          <p:cNvSpPr txBox="1"/>
          <p:nvPr/>
        </p:nvSpPr>
        <p:spPr>
          <a:xfrm>
            <a:off x="1568166" y="5567250"/>
            <a:ext cx="5398843" cy="938382"/>
          </a:xfrm>
          <a:prstGeom prst="rect">
            <a:avLst/>
          </a:prstGeom>
          <a:solidFill>
            <a:srgbClr val="FFB9B3"/>
          </a:solidFill>
          <a:ln w="12700">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l" defTabSz="245363">
              <a:spcBef>
                <a:spcPts val="300"/>
              </a:spcBef>
              <a:defRPr b="0" sz="1554">
                <a:latin typeface="Sen Regular"/>
                <a:ea typeface="Sen Regular"/>
                <a:cs typeface="Sen Regular"/>
                <a:sym typeface="Sen Regular"/>
              </a:defRPr>
            </a:pPr>
            <a:r>
              <a:t>By this point </a:t>
            </a:r>
            <a:r>
              <a:rPr>
                <a:latin typeface="Sen Bold"/>
                <a:ea typeface="Sen Bold"/>
                <a:cs typeface="Sen Bold"/>
                <a:sym typeface="Sen Bold"/>
              </a:rPr>
              <a:t>half the population is non-Maori — </a:t>
            </a:r>
            <a:r>
              <a:t>after this English is definitively the majority language.</a:t>
            </a:r>
          </a:p>
        </p:txBody>
      </p:sp>
      <p:sp>
        <p:nvSpPr>
          <p:cNvPr id="438" name="Connection Line"/>
          <p:cNvSpPr/>
          <p:nvPr/>
        </p:nvSpPr>
        <p:spPr>
          <a:xfrm>
            <a:off x="6827542" y="5511727"/>
            <a:ext cx="1026681" cy="6126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88900">
            <a:solidFill>
              <a:srgbClr val="FFB9B3"/>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The distinctive, stable, NZ dialect of English probably emerged with the generation born around 1890.…"/>
          <p:cNvSpPr txBox="1"/>
          <p:nvPr>
            <p:ph type="body" idx="1"/>
          </p:nvPr>
        </p:nvSpPr>
        <p:spPr>
          <a:xfrm>
            <a:off x="369817" y="1781168"/>
            <a:ext cx="7336241" cy="7273893"/>
          </a:xfrm>
          <a:prstGeom prst="rect">
            <a:avLst/>
          </a:prstGeom>
        </p:spPr>
        <p:txBody>
          <a:bodyPr/>
          <a:lstStyle/>
          <a:p>
            <a:pPr marL="280034" indent="-280034" defTabSz="368045">
              <a:spcBef>
                <a:spcPts val="900"/>
              </a:spcBef>
              <a:defRPr sz="2016"/>
            </a:pPr>
            <a:r>
              <a:rPr>
                <a:latin typeface="Sen Bold"/>
                <a:ea typeface="Sen Bold"/>
                <a:cs typeface="Sen Bold"/>
                <a:sym typeface="Sen Bold"/>
              </a:rPr>
              <a:t>The distinctive, stable, NZ dialect of English probably emerged with the generation born around 1890.</a:t>
            </a:r>
            <a:r>
              <a:t> </a:t>
            </a:r>
          </a:p>
          <a:p>
            <a:pPr marL="280034" indent="-280034" defTabSz="368045">
              <a:spcBef>
                <a:spcPts val="900"/>
              </a:spcBef>
              <a:defRPr sz="2016"/>
            </a:pPr>
            <a:r>
              <a:t>Amazingly, we can listen to some of this stuff. Sound recordings made by the Mobile Disc Recording Unit of the New Zealand Broadcasting Service,</a:t>
            </a:r>
            <a:r>
              <a:rPr>
                <a:latin typeface="Sen Bold"/>
                <a:ea typeface="Sen Bold"/>
                <a:cs typeface="Sen Bold"/>
                <a:sym typeface="Sen Bold"/>
              </a:rPr>
              <a:t> 1946–1948, recording speakers born through the mid-1800s! </a:t>
            </a:r>
          </a:p>
          <a:p>
            <a:pPr lvl="1" marL="578738" indent="-298703" defTabSz="368045">
              <a:spcBef>
                <a:spcPts val="900"/>
              </a:spcBef>
              <a:defRPr sz="2016"/>
            </a:pPr>
            <a:r>
              <a:t>Part of the </a:t>
            </a:r>
            <a:r>
              <a:rPr u="sng">
                <a:hlinkClick r:id="rId2" invalidUrl="" action="" tgtFrame="" tooltip="" history="1" highlightClick="0" endSnd="0"/>
              </a:rPr>
              <a:t>ONZE corpus</a:t>
            </a:r>
            <a:r>
              <a:t>, which consists of this, an intermediate archive 1960–2000, and the ‘Canterbury corpus’ (lots of work on this data!), 1994–. </a:t>
            </a:r>
            <a:br/>
            <a:br/>
            <a:br/>
            <a:br/>
            <a:br/>
            <a:br/>
            <a:br/>
            <a:br/>
            <a:br/>
            <a:br/>
            <a:br/>
            <a:br/>
            <a:br/>
          </a:p>
        </p:txBody>
      </p:sp>
      <p:sp>
        <p:nvSpPr>
          <p:cNvPr id="441" name="New Zealand English"/>
          <p:cNvSpPr txBox="1"/>
          <p:nvPr>
            <p:ph type="title"/>
          </p:nvPr>
        </p:nvSpPr>
        <p:spPr>
          <a:prstGeom prst="rect">
            <a:avLst/>
          </a:prstGeom>
        </p:spPr>
        <p:txBody>
          <a:bodyPr/>
          <a:lstStyle>
            <a:lvl1pPr>
              <a:defRPr sz="4700"/>
            </a:lvl1pPr>
          </a:lstStyle>
          <a:p>
            <a:pPr/>
            <a:r>
              <a:t>New Zealand English</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he distinctive, stable, NZ dialect of English probably emerged with the generation born around 1890.…"/>
          <p:cNvSpPr txBox="1"/>
          <p:nvPr>
            <p:ph type="body" idx="1"/>
          </p:nvPr>
        </p:nvSpPr>
        <p:spPr>
          <a:xfrm>
            <a:off x="369817" y="1781168"/>
            <a:ext cx="7336241" cy="7273893"/>
          </a:xfrm>
          <a:prstGeom prst="rect">
            <a:avLst/>
          </a:prstGeom>
        </p:spPr>
        <p:txBody>
          <a:bodyPr/>
          <a:lstStyle/>
          <a:p>
            <a:pPr marL="280034" indent="-280034" defTabSz="368045">
              <a:spcBef>
                <a:spcPts val="900"/>
              </a:spcBef>
              <a:defRPr sz="2016"/>
            </a:pPr>
            <a:r>
              <a:rPr>
                <a:latin typeface="Sen Bold"/>
                <a:ea typeface="Sen Bold"/>
                <a:cs typeface="Sen Bold"/>
                <a:sym typeface="Sen Bold"/>
              </a:rPr>
              <a:t>The distinctive, stable, NZ dialect of English probably emerged with the generation born around 1890.</a:t>
            </a:r>
            <a:r>
              <a:t> </a:t>
            </a:r>
          </a:p>
          <a:p>
            <a:pPr marL="280034" indent="-280034" defTabSz="368045">
              <a:spcBef>
                <a:spcPts val="900"/>
              </a:spcBef>
              <a:defRPr sz="2016"/>
            </a:pPr>
            <a:r>
              <a:t>Amazingly, we can listen to some of this stuff. Sound recordings made by the Mobile Disc Recording Unit of the New Zealand Broadcasting Service,</a:t>
            </a:r>
            <a:r>
              <a:rPr>
                <a:latin typeface="Sen Bold"/>
                <a:ea typeface="Sen Bold"/>
                <a:cs typeface="Sen Bold"/>
                <a:sym typeface="Sen Bold"/>
              </a:rPr>
              <a:t> 1946–1948, recording speakers born through the mid-1800s! </a:t>
            </a:r>
          </a:p>
          <a:p>
            <a:pPr lvl="1" marL="578738" indent="-298703" defTabSz="368045">
              <a:spcBef>
                <a:spcPts val="900"/>
              </a:spcBef>
              <a:defRPr sz="2016"/>
            </a:pPr>
            <a:r>
              <a:t>Part of the </a:t>
            </a:r>
            <a:r>
              <a:rPr u="sng">
                <a:hlinkClick r:id="rId2" invalidUrl="" action="" tgtFrame="" tooltip="" history="1" highlightClick="0" endSnd="0"/>
              </a:rPr>
              <a:t>ONZE corpus</a:t>
            </a:r>
            <a:r>
              <a:t>, which consists of this, an intermediate archive 1960–2000, and the ‘Canterbury corpus’ (lots of work on this data!), 1994–. </a:t>
            </a:r>
            <a:br/>
            <a:br/>
            <a:br/>
            <a:br/>
            <a:br/>
            <a:br/>
            <a:br/>
            <a:br/>
            <a:br/>
            <a:br/>
            <a:br/>
            <a:br/>
            <a:br/>
          </a:p>
        </p:txBody>
      </p:sp>
      <p:sp>
        <p:nvSpPr>
          <p:cNvPr id="444" name="New Zealand English"/>
          <p:cNvSpPr txBox="1"/>
          <p:nvPr>
            <p:ph type="title"/>
          </p:nvPr>
        </p:nvSpPr>
        <p:spPr>
          <a:prstGeom prst="rect">
            <a:avLst/>
          </a:prstGeom>
        </p:spPr>
        <p:txBody>
          <a:bodyPr/>
          <a:lstStyle>
            <a:lvl1pPr>
              <a:defRPr sz="4700"/>
            </a:lvl1pPr>
          </a:lstStyle>
          <a:p>
            <a:pPr/>
            <a:r>
              <a:t>New Zealand English</a:t>
            </a:r>
          </a:p>
        </p:txBody>
      </p:sp>
      <p:pic>
        <p:nvPicPr>
          <p:cNvPr id="445" name="40124-enz.mp4" descr="40124-enz.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69817" y="4938741"/>
            <a:ext cx="7336241" cy="4126636"/>
          </a:xfrm>
          <a:prstGeom prst="rect">
            <a:avLst/>
          </a:prstGeom>
          <a:ln w="12700">
            <a:miter lim="400000"/>
          </a:ln>
        </p:spPr>
      </p:pic>
      <p:sp>
        <p:nvSpPr>
          <p:cNvPr id="446" name="Video available at https://teara.govt.nz/en/video/40124/changing-new-zealand-speech"/>
          <p:cNvSpPr txBox="1"/>
          <p:nvPr/>
        </p:nvSpPr>
        <p:spPr>
          <a:xfrm>
            <a:off x="237082" y="8630417"/>
            <a:ext cx="7601712" cy="976326"/>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327152">
              <a:spcBef>
                <a:spcPts val="400"/>
              </a:spcBef>
              <a:defRPr b="0" sz="2072">
                <a:latin typeface="Sen Regular"/>
                <a:ea typeface="Sen Regular"/>
                <a:cs typeface="Sen Regular"/>
                <a:sym typeface="Sen Regular"/>
              </a:defRPr>
            </a:pPr>
            <a:r>
              <a:t>Video available at </a:t>
            </a:r>
            <a:r>
              <a:rPr u="sng">
                <a:hlinkClick r:id="rId6" invalidUrl="" action="" tgtFrame="" tooltip="" history="1" highlightClick="0" endSnd="0"/>
              </a:rPr>
              <a:t>https://teara.govt.nz/en/video/40124/changing-new-zealand-speech</a:t>
            </a:r>
          </a:p>
        </p:txBody>
      </p:sp>
      <p:sp>
        <p:nvSpPr>
          <p:cNvPr id="447" name="Hannah Cross (1851, Dunedin): Scottish English (listen to STRUT, Aitken’s Law, ‘wh’ …)"/>
          <p:cNvSpPr txBox="1"/>
          <p:nvPr/>
        </p:nvSpPr>
        <p:spPr>
          <a:xfrm>
            <a:off x="8063242" y="2215124"/>
            <a:ext cx="4489277" cy="163645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344677">
              <a:spcBef>
                <a:spcPts val="400"/>
              </a:spcBef>
              <a:defRPr b="0" sz="2183">
                <a:latin typeface="Sen Bold"/>
                <a:ea typeface="Sen Bold"/>
                <a:cs typeface="Sen Bold"/>
                <a:sym typeface="Sen Bold"/>
              </a:defRPr>
            </a:pPr>
            <a:r>
              <a:t>Hannah Cross (1851, Dunedin): </a:t>
            </a:r>
            <a:r>
              <a:rPr>
                <a:latin typeface="Sen Regular"/>
                <a:ea typeface="Sen Regular"/>
                <a:cs typeface="Sen Regular"/>
                <a:sym typeface="Sen Regular"/>
              </a:rPr>
              <a:t>Scottish English (listen to STRUT, Aitken’s Law, ‘wh’ …)</a:t>
            </a:r>
          </a:p>
        </p:txBody>
      </p:sp>
      <p:sp>
        <p:nvSpPr>
          <p:cNvPr id="448" name="Malcolm Ritchie (1866, Dunedin): bit of a mixed bag, but perhaps most like SW England of that date."/>
          <p:cNvSpPr txBox="1"/>
          <p:nvPr/>
        </p:nvSpPr>
        <p:spPr>
          <a:xfrm>
            <a:off x="8063242" y="4058572"/>
            <a:ext cx="4489277" cy="163645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327152">
              <a:spcBef>
                <a:spcPts val="400"/>
              </a:spcBef>
              <a:defRPr b="0" sz="2072">
                <a:latin typeface="Sen Bold"/>
                <a:ea typeface="Sen Bold"/>
                <a:cs typeface="Sen Bold"/>
                <a:sym typeface="Sen Bold"/>
              </a:defRPr>
            </a:pPr>
            <a:r>
              <a:t>Malcolm Ritchie (1866, Dunedin): </a:t>
            </a:r>
            <a:r>
              <a:rPr>
                <a:latin typeface="Sen Regular"/>
                <a:ea typeface="Sen Regular"/>
                <a:cs typeface="Sen Regular"/>
                <a:sym typeface="Sen Regular"/>
              </a:rPr>
              <a:t>bit of a mixed bag, but perhaps most like SW England of that date. </a:t>
            </a:r>
          </a:p>
        </p:txBody>
      </p:sp>
      <p:sp>
        <p:nvSpPr>
          <p:cNvPr id="449" name="Annie Hamilton (Arrowtown, 1877): Irish parents, but NZ-born; doesn’t sound Irish at all."/>
          <p:cNvSpPr txBox="1"/>
          <p:nvPr/>
        </p:nvSpPr>
        <p:spPr>
          <a:xfrm>
            <a:off x="8063242" y="5902020"/>
            <a:ext cx="4489277" cy="163645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350520">
              <a:spcBef>
                <a:spcPts val="400"/>
              </a:spcBef>
              <a:defRPr b="0" sz="2220">
                <a:latin typeface="Sen Bold"/>
                <a:ea typeface="Sen Bold"/>
                <a:cs typeface="Sen Bold"/>
                <a:sym typeface="Sen Bold"/>
              </a:defRPr>
            </a:pPr>
            <a:r>
              <a:t>Annie Hamilton (Arrowtown, 1877): Irish parents</a:t>
            </a:r>
            <a:r>
              <a:rPr>
                <a:latin typeface="Sen Regular"/>
                <a:ea typeface="Sen Regular"/>
                <a:cs typeface="Sen Regular"/>
                <a:sym typeface="Sen Regular"/>
              </a:rPr>
              <a:t>, but NZ-born; doesn’t sound Irish at all. </a:t>
            </a:r>
          </a:p>
        </p:txBody>
      </p:sp>
      <p:sp>
        <p:nvSpPr>
          <p:cNvPr id="450" name="Catherine Dudley (Otago, 1886): listen to the vowel system; if this is like anything, it’s like present-day NZE."/>
          <p:cNvSpPr txBox="1"/>
          <p:nvPr/>
        </p:nvSpPr>
        <p:spPr>
          <a:xfrm>
            <a:off x="8063242" y="7745468"/>
            <a:ext cx="4489277" cy="1636455"/>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327152">
              <a:spcBef>
                <a:spcPts val="400"/>
              </a:spcBef>
              <a:defRPr b="0" sz="2072">
                <a:latin typeface="Sen Bold"/>
                <a:ea typeface="Sen Bold"/>
                <a:cs typeface="Sen Bold"/>
                <a:sym typeface="Sen Bold"/>
              </a:defRPr>
            </a:pPr>
            <a:r>
              <a:t>Catherine Dudley (Otago, 1886): </a:t>
            </a:r>
            <a:r>
              <a:rPr>
                <a:latin typeface="Sen Regular"/>
                <a:ea typeface="Sen Regular"/>
                <a:cs typeface="Sen Regular"/>
                <a:sym typeface="Sen Regular"/>
              </a:rPr>
              <a:t>listen to the vowel system; if this is like anything, it’s like </a:t>
            </a:r>
            <a:r>
              <a:t>present-day NZE.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6490669" fill="hold"/>
                                        <p:tgtEl>
                                          <p:spTgt spid="44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4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What contributed to the formation of this variety?…"/>
          <p:cNvSpPr txBox="1"/>
          <p:nvPr>
            <p:ph type="body" sz="half" idx="1"/>
          </p:nvPr>
        </p:nvSpPr>
        <p:spPr>
          <a:xfrm>
            <a:off x="815174" y="1965764"/>
            <a:ext cx="6040399" cy="7158526"/>
          </a:xfrm>
          <a:prstGeom prst="rect">
            <a:avLst/>
          </a:prstGeom>
        </p:spPr>
        <p:txBody>
          <a:bodyPr/>
          <a:lstStyle/>
          <a:p>
            <a:pPr marL="240030" indent="-240030" defTabSz="315468">
              <a:spcBef>
                <a:spcPts val="800"/>
              </a:spcBef>
              <a:defRPr sz="1728">
                <a:latin typeface="Sen Bold"/>
                <a:ea typeface="Sen Bold"/>
                <a:cs typeface="Sen Bold"/>
                <a:sym typeface="Sen Bold"/>
              </a:defRPr>
            </a:pPr>
            <a:r>
              <a:t>What contributed to the formation of this variety?</a:t>
            </a:r>
          </a:p>
          <a:p>
            <a:pPr marL="240030" indent="-240030" defTabSz="315468">
              <a:spcBef>
                <a:spcPts val="800"/>
              </a:spcBef>
              <a:defRPr sz="1728"/>
            </a:pPr>
            <a:r>
              <a:t>The vast majority of immigrants at this time came from </a:t>
            </a:r>
            <a:r>
              <a:rPr>
                <a:latin typeface="Sen Bold"/>
                <a:ea typeface="Sen Bold"/>
                <a:cs typeface="Sen Bold"/>
                <a:sym typeface="Sen Bold"/>
              </a:rPr>
              <a:t>the British Isles</a:t>
            </a:r>
            <a:r>
              <a:t> (Gordon et al. 2004: 44), although many of these came via </a:t>
            </a:r>
            <a:r>
              <a:rPr>
                <a:latin typeface="Sen Bold"/>
                <a:ea typeface="Sen Bold"/>
                <a:cs typeface="Sen Bold"/>
                <a:sym typeface="Sen Bold"/>
              </a:rPr>
              <a:t>Australia</a:t>
            </a:r>
            <a:r>
              <a:t>. </a:t>
            </a:r>
            <a:endParaRPr>
              <a:latin typeface="Sen Bold"/>
              <a:ea typeface="Sen Bold"/>
              <a:cs typeface="Sen Bold"/>
              <a:sym typeface="Sen Bold"/>
            </a:endParaRPr>
          </a:p>
          <a:p>
            <a:pPr marL="240030" indent="-240030" defTabSz="315468">
              <a:spcBef>
                <a:spcPts val="800"/>
              </a:spcBef>
              <a:defRPr sz="1728"/>
            </a:pPr>
            <a:r>
              <a:t>The British immigrants largely came from </a:t>
            </a:r>
            <a:r>
              <a:rPr>
                <a:latin typeface="Sen Bold"/>
                <a:ea typeface="Sen Bold"/>
                <a:cs typeface="Sen Bold"/>
                <a:sym typeface="Sen Bold"/>
              </a:rPr>
              <a:t>southern England</a:t>
            </a:r>
            <a:r>
              <a:t> (Gordon et al. 2004: 139; Trudgill 2004:16), </a:t>
            </a:r>
            <a:r>
              <a:rPr>
                <a:latin typeface="Sen Bold"/>
                <a:ea typeface="Sen Bold"/>
                <a:cs typeface="Sen Bold"/>
                <a:sym typeface="Sen Bold"/>
              </a:rPr>
              <a:t>Scotland</a:t>
            </a:r>
            <a:r>
              <a:t>, and </a:t>
            </a:r>
            <a:r>
              <a:rPr>
                <a:latin typeface="Sen Bold"/>
                <a:ea typeface="Sen Bold"/>
                <a:cs typeface="Sen Bold"/>
                <a:sym typeface="Sen Bold"/>
              </a:rPr>
              <a:t>Ireland</a:t>
            </a:r>
            <a:r>
              <a:t>. </a:t>
            </a:r>
          </a:p>
          <a:p>
            <a:pPr lvl="1" marL="496061" indent="-256031" defTabSz="315468">
              <a:spcBef>
                <a:spcPts val="800"/>
              </a:spcBef>
              <a:defRPr sz="1728"/>
            </a:pPr>
            <a:r>
              <a:t>A bit variable across localities. </a:t>
            </a:r>
            <a:r>
              <a:rPr>
                <a:latin typeface="Sen Bold"/>
                <a:ea typeface="Sen Bold"/>
                <a:cs typeface="Sen Bold"/>
                <a:sym typeface="Sen Bold"/>
              </a:rPr>
              <a:t>Census 1861 (Gordon 1998), just for the south island:</a:t>
            </a: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p>
          <a:p>
            <a:pPr marL="240030" indent="-240030" defTabSz="315468">
              <a:spcBef>
                <a:spcPts val="800"/>
              </a:spcBef>
              <a:defRPr sz="1728"/>
            </a:pPr>
            <a:r>
              <a:t>So, a variety of British English dialects with a </a:t>
            </a:r>
            <a:r>
              <a:rPr>
                <a:latin typeface="Sen Bold"/>
                <a:ea typeface="Sen Bold"/>
                <a:cs typeface="Sen Bold"/>
                <a:sym typeface="Sen Bold"/>
              </a:rPr>
              <a:t>notable gap — generally no varieties of Northern England.</a:t>
            </a:r>
          </a:p>
        </p:txBody>
      </p:sp>
      <p:sp>
        <p:nvSpPr>
          <p:cNvPr id="453" name="New Zealand English"/>
          <p:cNvSpPr txBox="1"/>
          <p:nvPr>
            <p:ph type="title"/>
          </p:nvPr>
        </p:nvSpPr>
        <p:spPr>
          <a:prstGeom prst="rect">
            <a:avLst/>
          </a:prstGeom>
        </p:spPr>
        <p:txBody>
          <a:bodyPr/>
          <a:lstStyle>
            <a:lvl1pPr>
              <a:defRPr sz="4700"/>
            </a:lvl1pPr>
          </a:lstStyle>
          <a:p>
            <a:pPr/>
            <a:r>
              <a:t>New Zealand English</a:t>
            </a:r>
          </a:p>
        </p:txBody>
      </p:sp>
      <p:pic>
        <p:nvPicPr>
          <p:cNvPr id="454" name="Image" descr="Image"/>
          <p:cNvPicPr>
            <a:picLocks noChangeAspect="1"/>
          </p:cNvPicPr>
          <p:nvPr/>
        </p:nvPicPr>
        <p:blipFill>
          <a:blip r:embed="rId2">
            <a:extLst/>
          </a:blip>
          <a:srcRect l="12879" t="18208" r="12879" b="54155"/>
          <a:stretch>
            <a:fillRect/>
          </a:stretch>
        </p:blipFill>
        <p:spPr>
          <a:xfrm>
            <a:off x="1044188" y="4841505"/>
            <a:ext cx="5806867" cy="3238931"/>
          </a:xfrm>
          <a:prstGeom prst="rect">
            <a:avLst/>
          </a:prstGeom>
          <a:ln w="12700">
            <a:miter lim="400000"/>
          </a:ln>
        </p:spPr>
      </p:pic>
      <p:pic>
        <p:nvPicPr>
          <p:cNvPr id="455" name="Image" descr="Image"/>
          <p:cNvPicPr>
            <a:picLocks noChangeAspect="1"/>
          </p:cNvPicPr>
          <p:nvPr/>
        </p:nvPicPr>
        <p:blipFill>
          <a:blip r:embed="rId3">
            <a:extLst/>
          </a:blip>
          <a:stretch>
            <a:fillRect/>
          </a:stretch>
        </p:blipFill>
        <p:spPr>
          <a:xfrm>
            <a:off x="7006551" y="2161137"/>
            <a:ext cx="5538836" cy="71585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What contributed to the formation of this variety?…"/>
          <p:cNvSpPr txBox="1"/>
          <p:nvPr>
            <p:ph type="body" sz="half" idx="1"/>
          </p:nvPr>
        </p:nvSpPr>
        <p:spPr>
          <a:xfrm>
            <a:off x="815174" y="1965764"/>
            <a:ext cx="6040399" cy="7158526"/>
          </a:xfrm>
          <a:prstGeom prst="rect">
            <a:avLst/>
          </a:prstGeom>
        </p:spPr>
        <p:txBody>
          <a:bodyPr/>
          <a:lstStyle/>
          <a:p>
            <a:pPr marL="240030" indent="-240030" defTabSz="315468">
              <a:spcBef>
                <a:spcPts val="800"/>
              </a:spcBef>
              <a:defRPr sz="1728">
                <a:latin typeface="Sen Bold"/>
                <a:ea typeface="Sen Bold"/>
                <a:cs typeface="Sen Bold"/>
                <a:sym typeface="Sen Bold"/>
              </a:defRPr>
            </a:pPr>
            <a:r>
              <a:t>What contributed to the formation of this variety?</a:t>
            </a:r>
          </a:p>
          <a:p>
            <a:pPr marL="240030" indent="-240030" defTabSz="315468">
              <a:spcBef>
                <a:spcPts val="800"/>
              </a:spcBef>
              <a:defRPr sz="1728"/>
            </a:pPr>
            <a:r>
              <a:t>The vast majority of immigrants at this time came from </a:t>
            </a:r>
            <a:r>
              <a:rPr>
                <a:latin typeface="Sen Bold"/>
                <a:ea typeface="Sen Bold"/>
                <a:cs typeface="Sen Bold"/>
                <a:sym typeface="Sen Bold"/>
              </a:rPr>
              <a:t>the British Isles</a:t>
            </a:r>
            <a:r>
              <a:t> (Gordon et al. 2004: 44), although many of these came via </a:t>
            </a:r>
            <a:r>
              <a:rPr>
                <a:latin typeface="Sen Bold"/>
                <a:ea typeface="Sen Bold"/>
                <a:cs typeface="Sen Bold"/>
                <a:sym typeface="Sen Bold"/>
              </a:rPr>
              <a:t>Australia</a:t>
            </a:r>
            <a:r>
              <a:t>. </a:t>
            </a:r>
            <a:endParaRPr>
              <a:latin typeface="Sen Bold"/>
              <a:ea typeface="Sen Bold"/>
              <a:cs typeface="Sen Bold"/>
              <a:sym typeface="Sen Bold"/>
            </a:endParaRPr>
          </a:p>
          <a:p>
            <a:pPr marL="240030" indent="-240030" defTabSz="315468">
              <a:spcBef>
                <a:spcPts val="800"/>
              </a:spcBef>
              <a:defRPr sz="1728"/>
            </a:pPr>
            <a:r>
              <a:t>The British immigrants largely came from </a:t>
            </a:r>
            <a:r>
              <a:rPr>
                <a:latin typeface="Sen Bold"/>
                <a:ea typeface="Sen Bold"/>
                <a:cs typeface="Sen Bold"/>
                <a:sym typeface="Sen Bold"/>
              </a:rPr>
              <a:t>southern England</a:t>
            </a:r>
            <a:r>
              <a:t> (Gordon et al. 2004: 139; Trudgill 2004:16), </a:t>
            </a:r>
            <a:r>
              <a:rPr>
                <a:latin typeface="Sen Bold"/>
                <a:ea typeface="Sen Bold"/>
                <a:cs typeface="Sen Bold"/>
                <a:sym typeface="Sen Bold"/>
              </a:rPr>
              <a:t>Scotland</a:t>
            </a:r>
            <a:r>
              <a:t>, and </a:t>
            </a:r>
            <a:r>
              <a:rPr>
                <a:latin typeface="Sen Bold"/>
                <a:ea typeface="Sen Bold"/>
                <a:cs typeface="Sen Bold"/>
                <a:sym typeface="Sen Bold"/>
              </a:rPr>
              <a:t>Ireland</a:t>
            </a:r>
            <a:r>
              <a:t>. </a:t>
            </a:r>
          </a:p>
          <a:p>
            <a:pPr lvl="1" marL="496061" indent="-256031" defTabSz="315468">
              <a:spcBef>
                <a:spcPts val="800"/>
              </a:spcBef>
              <a:defRPr sz="1728"/>
            </a:pPr>
            <a:r>
              <a:t>A bit variable across localities. </a:t>
            </a:r>
            <a:r>
              <a:rPr>
                <a:latin typeface="Sen Bold"/>
                <a:ea typeface="Sen Bold"/>
                <a:cs typeface="Sen Bold"/>
                <a:sym typeface="Sen Bold"/>
              </a:rPr>
              <a:t>Census 1861 (Gordon 1998), just for the south island:</a:t>
            </a: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br>
              <a:rPr>
                <a:latin typeface="Sen Bold"/>
                <a:ea typeface="Sen Bold"/>
                <a:cs typeface="Sen Bold"/>
                <a:sym typeface="Sen Bold"/>
              </a:rPr>
            </a:br>
          </a:p>
          <a:p>
            <a:pPr marL="240030" indent="-240030" defTabSz="315468">
              <a:spcBef>
                <a:spcPts val="800"/>
              </a:spcBef>
              <a:defRPr sz="1728"/>
            </a:pPr>
            <a:r>
              <a:t>So, a variety of British English dialects with a </a:t>
            </a:r>
            <a:r>
              <a:rPr>
                <a:latin typeface="Sen Bold"/>
                <a:ea typeface="Sen Bold"/>
                <a:cs typeface="Sen Bold"/>
                <a:sym typeface="Sen Bold"/>
              </a:rPr>
              <a:t>notable gap — generally no varieties of Northern England.</a:t>
            </a:r>
          </a:p>
        </p:txBody>
      </p:sp>
      <p:sp>
        <p:nvSpPr>
          <p:cNvPr id="458" name="New Zealand English"/>
          <p:cNvSpPr txBox="1"/>
          <p:nvPr>
            <p:ph type="title"/>
          </p:nvPr>
        </p:nvSpPr>
        <p:spPr>
          <a:prstGeom prst="rect">
            <a:avLst/>
          </a:prstGeom>
        </p:spPr>
        <p:txBody>
          <a:bodyPr/>
          <a:lstStyle>
            <a:lvl1pPr>
              <a:defRPr sz="4700"/>
            </a:lvl1pPr>
          </a:lstStyle>
          <a:p>
            <a:pPr/>
            <a:r>
              <a:t>New Zealand English</a:t>
            </a:r>
          </a:p>
        </p:txBody>
      </p:sp>
      <p:pic>
        <p:nvPicPr>
          <p:cNvPr id="459" name="Image" descr="Image"/>
          <p:cNvPicPr>
            <a:picLocks noChangeAspect="1"/>
          </p:cNvPicPr>
          <p:nvPr/>
        </p:nvPicPr>
        <p:blipFill>
          <a:blip r:embed="rId2">
            <a:extLst/>
          </a:blip>
          <a:srcRect l="12879" t="18208" r="12879" b="54155"/>
          <a:stretch>
            <a:fillRect/>
          </a:stretch>
        </p:blipFill>
        <p:spPr>
          <a:xfrm>
            <a:off x="1044188" y="4841505"/>
            <a:ext cx="5806867" cy="3238931"/>
          </a:xfrm>
          <a:prstGeom prst="rect">
            <a:avLst/>
          </a:prstGeom>
          <a:ln w="12700">
            <a:miter lim="400000"/>
          </a:ln>
        </p:spPr>
      </p:pic>
      <p:pic>
        <p:nvPicPr>
          <p:cNvPr id="460" name="Image" descr="Image"/>
          <p:cNvPicPr>
            <a:picLocks noChangeAspect="1"/>
          </p:cNvPicPr>
          <p:nvPr/>
        </p:nvPicPr>
        <p:blipFill>
          <a:blip r:embed="rId3">
            <a:extLst/>
          </a:blip>
          <a:stretch>
            <a:fillRect/>
          </a:stretch>
        </p:blipFill>
        <p:spPr>
          <a:xfrm>
            <a:off x="7006551" y="2161137"/>
            <a:ext cx="5538836" cy="7158526"/>
          </a:xfrm>
          <a:prstGeom prst="rect">
            <a:avLst/>
          </a:prstGeom>
          <a:ln w="12700">
            <a:miter lim="400000"/>
          </a:ln>
        </p:spPr>
      </p:pic>
      <p:sp>
        <p:nvSpPr>
          <p:cNvPr id="461" name="Early prescriptive commentary (Gordon et al. 2004):…"/>
          <p:cNvSpPr txBox="1"/>
          <p:nvPr/>
        </p:nvSpPr>
        <p:spPr>
          <a:xfrm>
            <a:off x="6980401" y="2116153"/>
            <a:ext cx="5781279" cy="7248494"/>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287813" indent="-287813" algn="l" defTabSz="327152">
              <a:spcBef>
                <a:spcPts val="400"/>
              </a:spcBef>
              <a:buSzPct val="145000"/>
              <a:buChar char="•"/>
              <a:defRPr b="0" sz="2072">
                <a:latin typeface="Sen Bold"/>
                <a:ea typeface="Sen Bold"/>
                <a:cs typeface="Sen Bold"/>
                <a:sym typeface="Sen Bold"/>
              </a:defRPr>
            </a:pPr>
            <a:r>
              <a:t>Early prescriptive commentary (Gordon et al. 2004):</a:t>
            </a:r>
          </a:p>
          <a:p>
            <a:pPr lvl="1" marL="536733" indent="-287813" algn="l" defTabSz="327152">
              <a:spcBef>
                <a:spcPts val="400"/>
              </a:spcBef>
              <a:buSzPct val="145000"/>
              <a:buChar char="•"/>
              <a:defRPr b="0" sz="2072">
                <a:latin typeface="Sen Bold"/>
                <a:ea typeface="Sen Bold"/>
                <a:cs typeface="Sen Bold"/>
                <a:sym typeface="Sen Bold"/>
              </a:defRPr>
            </a:pPr>
            <a:r>
              <a:rPr>
                <a:latin typeface="Sen Regular"/>
                <a:ea typeface="Sen Regular"/>
                <a:cs typeface="Sen Regular"/>
                <a:sym typeface="Sen Regular"/>
              </a:rPr>
              <a:t>Samuel McBurney (a Scottish singing teacher):</a:t>
            </a:r>
            <a:r>
              <a:t> plenty of phonological documentation, and a fun source on early 19th c. NZE, although a lay-person with a lot of weird judgments. </a:t>
            </a:r>
          </a:p>
          <a:p>
            <a:pPr lvl="2" marL="785653" indent="-287813" algn="l" defTabSz="327152">
              <a:spcBef>
                <a:spcPts val="400"/>
              </a:spcBef>
              <a:buSzPct val="145000"/>
              <a:buChar char="•"/>
              <a:defRPr b="0" sz="2072">
                <a:latin typeface="Sen Bold"/>
                <a:ea typeface="Sen Bold"/>
                <a:cs typeface="Sen Bold"/>
                <a:sym typeface="Sen Bold"/>
              </a:defRPr>
            </a:pPr>
            <a:r>
              <a:t>lots of variability in eg. vowel quality.</a:t>
            </a:r>
            <a:endParaRPr>
              <a:latin typeface="Sen Regular"/>
              <a:ea typeface="Sen Regular"/>
              <a:cs typeface="Sen Regular"/>
              <a:sym typeface="Sen Regular"/>
            </a:endParaRPr>
          </a:p>
          <a:p>
            <a:pPr lvl="2" marL="785653" indent="-287813" algn="l" defTabSz="327152">
              <a:spcBef>
                <a:spcPts val="400"/>
              </a:spcBef>
              <a:buSzPct val="145000"/>
              <a:buChar char="•"/>
              <a:defRPr b="0" sz="2072">
                <a:latin typeface="Sen Bold"/>
                <a:ea typeface="Sen Bold"/>
                <a:cs typeface="Sen Bold"/>
                <a:sym typeface="Sen Bold"/>
              </a:defRPr>
            </a:pPr>
            <a:r>
              <a:rPr>
                <a:latin typeface="Sen Regular"/>
                <a:ea typeface="Sen Regular"/>
                <a:cs typeface="Sen Regular"/>
                <a:sym typeface="Sen Regular"/>
              </a:rPr>
              <a:t>‘why there should be a general tendency, as there undoubtedly is in Australia, to a Cockney pronunciation’</a:t>
            </a:r>
            <a:endParaRPr>
              <a:latin typeface="Sen Regular"/>
              <a:ea typeface="Sen Regular"/>
              <a:cs typeface="Sen Regular"/>
              <a:sym typeface="Sen Regular"/>
            </a:endParaRPr>
          </a:p>
          <a:p>
            <a:pPr marL="287813" indent="-287813" algn="l" defTabSz="327152">
              <a:spcBef>
                <a:spcPts val="400"/>
              </a:spcBef>
              <a:buSzPct val="145000"/>
              <a:buChar char="•"/>
              <a:defRPr b="0" sz="2072">
                <a:latin typeface="Sen Bold"/>
                <a:ea typeface="Sen Bold"/>
                <a:cs typeface="Sen Bold"/>
                <a:sym typeface="Sen Bold"/>
              </a:defRPr>
            </a:pPr>
            <a:r>
              <a:rPr>
                <a:latin typeface="Sen Regular"/>
                <a:ea typeface="Sen Regular"/>
                <a:cs typeface="Sen Regular"/>
                <a:sym typeface="Sen Regular"/>
              </a:rPr>
              <a:t>In 1912, one commentator discussing the New Zealand accent said, ‘it fortunately has not reached the despairing depths of what we in New Zealand call “Orstreilian”, but it is in grave danger of touching that point’ (quoted in Gordon et al. 2004: 63)</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Are there specific features of New Zealand English that we want to explain?…"/>
          <p:cNvSpPr txBox="1"/>
          <p:nvPr>
            <p:ph type="body" idx="1"/>
          </p:nvPr>
        </p:nvSpPr>
        <p:spPr>
          <a:xfrm>
            <a:off x="649061" y="1880898"/>
            <a:ext cx="11706678" cy="7454966"/>
          </a:xfrm>
          <a:prstGeom prst="rect">
            <a:avLst/>
          </a:prstGeom>
        </p:spPr>
        <p:txBody>
          <a:bodyPr/>
          <a:lstStyle/>
          <a:p>
            <a:pPr marL="280034" indent="-280034" defTabSz="368045">
              <a:spcBef>
                <a:spcPts val="900"/>
              </a:spcBef>
              <a:defRPr sz="2016">
                <a:latin typeface="Sen Bold"/>
                <a:ea typeface="Sen Bold"/>
                <a:cs typeface="Sen Bold"/>
                <a:sym typeface="Sen Bold"/>
              </a:defRPr>
            </a:pPr>
            <a:r>
              <a:t>Are there specific features of New Zealand English that we want to explain? </a:t>
            </a:r>
          </a:p>
          <a:p>
            <a:pPr lvl="1" marL="560069" indent="-280034" defTabSz="368045">
              <a:spcBef>
                <a:spcPts val="900"/>
              </a:spcBef>
              <a:defRPr sz="2016"/>
            </a:pPr>
            <a:r>
              <a:t>We’ve seen already that the vowel system of modern NZE is very different from the vowel system of the ‘parent’ varieties, both in the supervision exercises and in previous lectures on the phonological typology of English dialects. </a:t>
            </a:r>
          </a:p>
          <a:p>
            <a:pPr lvl="1" marL="560069" indent="-280034" defTabSz="368045">
              <a:spcBef>
                <a:spcPts val="900"/>
              </a:spcBef>
              <a:defRPr sz="2016"/>
            </a:pPr>
            <a:r>
              <a:t>Something that’s very striking about the </a:t>
            </a:r>
            <a:r>
              <a:rPr>
                <a:latin typeface="Sen Bold"/>
                <a:ea typeface="Sen Bold"/>
                <a:cs typeface="Sen Bold"/>
                <a:sym typeface="Sen Bold"/>
              </a:rPr>
              <a:t>early New Zealand archive</a:t>
            </a:r>
            <a:r>
              <a:t>: how </a:t>
            </a:r>
            <a:r>
              <a:rPr>
                <a:latin typeface="Sen Bold"/>
                <a:ea typeface="Sen Bold"/>
                <a:cs typeface="Sen Bold"/>
                <a:sym typeface="Sen Bold"/>
              </a:rPr>
              <a:t>different</a:t>
            </a:r>
            <a:r>
              <a:t> speakers are from one another. Kerswill &amp; Trudgill (2005): ‘among nine Arrowtown people born between 1863 and 1886, we find the following vowel variants’: </a:t>
            </a:r>
            <a:br/>
            <a:br/>
            <a:br/>
            <a:br/>
            <a:br/>
            <a:br/>
          </a:p>
          <a:p>
            <a:pPr lvl="1" marL="560069" indent="-280034" defTabSz="368045">
              <a:spcBef>
                <a:spcPts val="900"/>
              </a:spcBef>
              <a:defRPr sz="2016"/>
            </a:pPr>
            <a:r>
              <a:t>On the one hand, </a:t>
            </a:r>
            <a:r>
              <a:rPr>
                <a:latin typeface="Sen Bold"/>
                <a:ea typeface="Sen Bold"/>
                <a:cs typeface="Sen Bold"/>
                <a:sym typeface="Sen Bold"/>
              </a:rPr>
              <a:t>most of these variants are used </a:t>
            </a:r>
            <a:r>
              <a:rPr u="sng">
                <a:latin typeface="Sen Bold"/>
                <a:ea typeface="Sen Bold"/>
                <a:cs typeface="Sen Bold"/>
                <a:sym typeface="Sen Bold"/>
              </a:rPr>
              <a:t>somewhere</a:t>
            </a:r>
            <a:r>
              <a:rPr>
                <a:latin typeface="Sen Bold"/>
                <a:ea typeface="Sen Bold"/>
                <a:cs typeface="Sen Bold"/>
                <a:sym typeface="Sen Bold"/>
              </a:rPr>
              <a:t> in the British Isles. </a:t>
            </a:r>
            <a:r>
              <a:t>On the other, it turns out that </a:t>
            </a:r>
            <a:r>
              <a:rPr>
                <a:latin typeface="Sen Bold"/>
                <a:ea typeface="Sen Bold"/>
                <a:cs typeface="Sen Bold"/>
                <a:sym typeface="Sen Bold"/>
              </a:rPr>
              <a:t>none of these NZE speakers really uses a variety that corresponds to a single British variety. </a:t>
            </a:r>
            <a:endParaRPr>
              <a:latin typeface="Sen Bold"/>
              <a:ea typeface="Sen Bold"/>
              <a:cs typeface="Sen Bold"/>
              <a:sym typeface="Sen Bold"/>
            </a:endParaRPr>
          </a:p>
          <a:p>
            <a:pPr lvl="2" marL="840105" indent="-280034" defTabSz="368045">
              <a:spcBef>
                <a:spcPts val="900"/>
              </a:spcBef>
              <a:defRPr sz="2016"/>
            </a:pPr>
            <a:r>
              <a:rPr>
                <a:latin typeface="Sen Bold"/>
                <a:ea typeface="Sen Bold"/>
                <a:cs typeface="Sen Bold"/>
                <a:sym typeface="Sen Bold"/>
              </a:rPr>
              <a:t>K &amp; T (2005): </a:t>
            </a:r>
            <a:r>
              <a:t>one single speaker has dental stops for the dental fricatives and clear coda /l/ like Irish English; h-dropping; /ʍ􏰌/ and /w/, thus distinguishing ‘which’ and ‘witch’, [ei] gate but [εi] chain. (Much of this is </a:t>
            </a:r>
            <a:r>
              <a:rPr>
                <a:latin typeface="Sen Bold"/>
                <a:ea typeface="Sen Bold"/>
                <a:cs typeface="Sen Bold"/>
                <a:sym typeface="Sen Bold"/>
              </a:rPr>
              <a:t>not the case in modern NZE — watch out!)</a:t>
            </a:r>
            <a:endParaRPr>
              <a:latin typeface="Sen Bold"/>
              <a:ea typeface="Sen Bold"/>
              <a:cs typeface="Sen Bold"/>
              <a:sym typeface="Sen Bold"/>
            </a:endParaRPr>
          </a:p>
          <a:p>
            <a:pPr lvl="1" marL="560069" indent="-280034" defTabSz="368045">
              <a:spcBef>
                <a:spcPts val="900"/>
              </a:spcBef>
              <a:defRPr sz="2016"/>
            </a:pPr>
            <a:r>
              <a:rPr>
                <a:latin typeface="Sen Bold"/>
                <a:ea typeface="Sen Bold"/>
                <a:cs typeface="Sen Bold"/>
                <a:sym typeface="Sen Bold"/>
              </a:rPr>
              <a:t>Early NZE speakers seem to be making idiosyncratic selections of features from all of the available choices anywhere in the dialect mixture. </a:t>
            </a:r>
          </a:p>
        </p:txBody>
      </p:sp>
      <p:sp>
        <p:nvSpPr>
          <p:cNvPr id="464" name="New Zealand English"/>
          <p:cNvSpPr txBox="1"/>
          <p:nvPr>
            <p:ph type="title"/>
          </p:nvPr>
        </p:nvSpPr>
        <p:spPr>
          <a:prstGeom prst="rect">
            <a:avLst/>
          </a:prstGeom>
        </p:spPr>
        <p:txBody>
          <a:bodyPr/>
          <a:lstStyle>
            <a:lvl1pPr>
              <a:defRPr sz="4700"/>
            </a:lvl1pPr>
          </a:lstStyle>
          <a:p>
            <a:pPr/>
            <a:r>
              <a:t>New Zealand English</a:t>
            </a:r>
          </a:p>
        </p:txBody>
      </p:sp>
      <p:pic>
        <p:nvPicPr>
          <p:cNvPr id="465" name="Image" descr="Image"/>
          <p:cNvPicPr>
            <a:picLocks noChangeAspect="1"/>
          </p:cNvPicPr>
          <p:nvPr/>
        </p:nvPicPr>
        <p:blipFill>
          <a:blip r:embed="rId2">
            <a:extLst/>
          </a:blip>
          <a:srcRect l="22907" t="48375" r="42212" b="43674"/>
          <a:stretch>
            <a:fillRect/>
          </a:stretch>
        </p:blipFill>
        <p:spPr>
          <a:xfrm>
            <a:off x="2844835" y="4297940"/>
            <a:ext cx="6863716" cy="202446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This early wild variability isn’t really still around today. Like any other broadly-defined variety, New Zealand English is variable; but there is now a distinctive variety.…"/>
          <p:cNvSpPr txBox="1"/>
          <p:nvPr>
            <p:ph type="body" idx="1"/>
          </p:nvPr>
        </p:nvSpPr>
        <p:spPr>
          <a:xfrm>
            <a:off x="649061" y="1880898"/>
            <a:ext cx="11706678" cy="7273893"/>
          </a:xfrm>
          <a:prstGeom prst="rect">
            <a:avLst/>
          </a:prstGeom>
        </p:spPr>
        <p:txBody>
          <a:bodyPr/>
          <a:lstStyle/>
          <a:p>
            <a:pPr marL="342264" indent="-342264" defTabSz="449833">
              <a:spcBef>
                <a:spcPts val="1100"/>
              </a:spcBef>
              <a:defRPr sz="2464">
                <a:latin typeface="Sen Bold"/>
                <a:ea typeface="Sen Bold"/>
                <a:cs typeface="Sen Bold"/>
                <a:sym typeface="Sen Bold"/>
              </a:defRPr>
            </a:pPr>
            <a:r>
              <a:t>This early wild variability isn’t really still around today. </a:t>
            </a:r>
            <a:r>
              <a:rPr>
                <a:latin typeface="Sen Regular"/>
                <a:ea typeface="Sen Regular"/>
                <a:cs typeface="Sen Regular"/>
                <a:sym typeface="Sen Regular"/>
              </a:rPr>
              <a:t>Like any other broadly-defined variety, New Zealand English is variable; but there is now a </a:t>
            </a:r>
            <a:r>
              <a:t>distinctive variety. </a:t>
            </a:r>
          </a:p>
          <a:p>
            <a:pPr marL="342264" indent="-342264" defTabSz="449833">
              <a:spcBef>
                <a:spcPts val="1100"/>
              </a:spcBef>
              <a:defRPr sz="2464"/>
            </a:pPr>
            <a:r>
              <a:t>Different theories of what exactly that final version is. Trudgill (1986) considers and discards a few options: </a:t>
            </a:r>
          </a:p>
          <a:p>
            <a:pPr lvl="1" marL="684529" indent="-342264" defTabSz="449833">
              <a:spcBef>
                <a:spcPts val="1100"/>
              </a:spcBef>
              <a:defRPr sz="2464"/>
            </a:pPr>
            <a:r>
              <a:rPr>
                <a:latin typeface="Sen Bold"/>
                <a:ea typeface="Sen Bold"/>
                <a:cs typeface="Sen Bold"/>
                <a:sym typeface="Sen Bold"/>
              </a:rPr>
              <a:t>South-Eastern / London English? </a:t>
            </a:r>
            <a:r>
              <a:t>Lass (1990: 247) makes the rather shocking claim that there is no ETE [Extraterritorial English, i.e. colonial variety of English] that is not a dialect of Southern English’ . Many studies of New Zealand English like this: Bauer (1994: 391), ‘it is clear that New Zealand English derives from a variety of English spoken in the south-east of England’ and, ‘phonologically speaking, New Zealand English is a variant of the south-east England system.</a:t>
            </a:r>
          </a:p>
          <a:p>
            <a:pPr lvl="1" marL="684529" indent="-342264" defTabSz="449833">
              <a:spcBef>
                <a:spcPts val="1100"/>
              </a:spcBef>
              <a:defRPr sz="2464"/>
            </a:pPr>
            <a:r>
              <a:t>The colonial varieties all continue </a:t>
            </a:r>
            <a:r>
              <a:rPr>
                <a:latin typeface="Sen Bold"/>
                <a:ea typeface="Sen Bold"/>
                <a:cs typeface="Sen Bold"/>
                <a:sym typeface="Sen Bold"/>
              </a:rPr>
              <a:t>trends already present in England but slowed down there by the inhibiting influence of RP</a:t>
            </a:r>
            <a:r>
              <a:t>. </a:t>
            </a:r>
          </a:p>
          <a:p>
            <a:pPr lvl="1" marL="684529" indent="-342264" defTabSz="449833">
              <a:spcBef>
                <a:spcPts val="1100"/>
              </a:spcBef>
              <a:defRPr sz="2464">
                <a:latin typeface="Sen Bold"/>
                <a:ea typeface="Sen Bold"/>
                <a:cs typeface="Sen Bold"/>
                <a:sym typeface="Sen Bold"/>
              </a:defRPr>
            </a:pPr>
            <a:r>
              <a:t>Australian. </a:t>
            </a:r>
          </a:p>
          <a:p>
            <a:pPr marL="342264" indent="-342264" defTabSz="449833">
              <a:spcBef>
                <a:spcPts val="1100"/>
              </a:spcBef>
              <a:defRPr sz="2464"/>
            </a:pPr>
            <a:r>
              <a:t>Our focus is a different option, </a:t>
            </a:r>
            <a:r>
              <a:rPr>
                <a:latin typeface="Sen Bold"/>
                <a:ea typeface="Sen Bold"/>
                <a:cs typeface="Sen Bold"/>
                <a:sym typeface="Sen Bold"/>
              </a:rPr>
              <a:t>explanation via new dialect formation and drift</a:t>
            </a:r>
            <a:r>
              <a:t>. </a:t>
            </a:r>
          </a:p>
        </p:txBody>
      </p:sp>
      <p:sp>
        <p:nvSpPr>
          <p:cNvPr id="468" name="New Zealand English"/>
          <p:cNvSpPr txBox="1"/>
          <p:nvPr>
            <p:ph type="title"/>
          </p:nvPr>
        </p:nvSpPr>
        <p:spPr>
          <a:prstGeom prst="rect">
            <a:avLst/>
          </a:prstGeom>
        </p:spPr>
        <p:txBody>
          <a:bodyPr/>
          <a:lstStyle>
            <a:lvl1pPr>
              <a:defRPr sz="4700"/>
            </a:lvl1pPr>
          </a:lstStyle>
          <a:p>
            <a:pPr/>
            <a:r>
              <a:t>New Zealand English</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Trudgill distinguishes three stages, seen as corresponding roughly to generations (Trudgill 2001, 2004; Trudgill et al. 1998; also Kerswill and Williams 2000).…"/>
          <p:cNvSpPr txBox="1"/>
          <p:nvPr>
            <p:ph type="body" idx="1"/>
          </p:nvPr>
        </p:nvSpPr>
        <p:spPr>
          <a:xfrm>
            <a:off x="649061" y="1880898"/>
            <a:ext cx="11706678" cy="7273893"/>
          </a:xfrm>
          <a:prstGeom prst="rect">
            <a:avLst/>
          </a:prstGeom>
        </p:spPr>
        <p:txBody>
          <a:bodyPr/>
          <a:lstStyle/>
          <a:p>
            <a:pPr marL="320040" indent="-320040" defTabSz="420624">
              <a:spcBef>
                <a:spcPts val="1000"/>
              </a:spcBef>
              <a:defRPr sz="2304"/>
            </a:pPr>
            <a:r>
              <a:t>Trudgill distinguishes </a:t>
            </a:r>
            <a:r>
              <a:rPr>
                <a:latin typeface="Sen Bold"/>
                <a:ea typeface="Sen Bold"/>
                <a:cs typeface="Sen Bold"/>
                <a:sym typeface="Sen Bold"/>
              </a:rPr>
              <a:t>three</a:t>
            </a:r>
            <a:r>
              <a:t> </a:t>
            </a:r>
            <a:r>
              <a:rPr>
                <a:latin typeface="Sen Bold"/>
                <a:ea typeface="Sen Bold"/>
                <a:cs typeface="Sen Bold"/>
                <a:sym typeface="Sen Bold"/>
              </a:rPr>
              <a:t>stages</a:t>
            </a:r>
            <a:r>
              <a:t>, seen as corresponding roughly to </a:t>
            </a:r>
            <a:r>
              <a:rPr>
                <a:latin typeface="Sen Bold"/>
                <a:ea typeface="Sen Bold"/>
                <a:cs typeface="Sen Bold"/>
                <a:sym typeface="Sen Bold"/>
              </a:rPr>
              <a:t>generations</a:t>
            </a:r>
            <a:r>
              <a:t> (Trudgill 2001, 2004; Trudgill et al. 1998; also Kerswill and Williams 2000). </a:t>
            </a:r>
          </a:p>
          <a:p>
            <a:pPr lvl="1" marL="640080" indent="-320040" defTabSz="420624">
              <a:spcBef>
                <a:spcPts val="1000"/>
              </a:spcBef>
              <a:defRPr sz="2304">
                <a:latin typeface="Sen Bold"/>
                <a:ea typeface="Sen Bold"/>
                <a:cs typeface="Sen Bold"/>
                <a:sym typeface="Sen Bold"/>
              </a:defRPr>
            </a:pPr>
            <a:r>
              <a:t>Generation 1. Rudimentary levelling: </a:t>
            </a:r>
            <a:br/>
            <a:r>
              <a:rPr>
                <a:latin typeface="Sen Regular"/>
                <a:ea typeface="Sen Regular"/>
                <a:cs typeface="Sen Regular"/>
                <a:sym typeface="Sen Regular"/>
              </a:rPr>
              <a:t>The first stage of new-dialect formation involves initial contact between speakers of different regional and social varieties in a new location, with small amounts of accommodation of adult speakers towards the beginnings of an interdialect.</a:t>
            </a:r>
            <a:r>
              <a:t> New Zealand: until approx. 1860 (the first speaker we heard). </a:t>
            </a:r>
          </a:p>
          <a:p>
            <a:pPr lvl="1" marL="640080" indent="-320040" defTabSz="420624">
              <a:spcBef>
                <a:spcPts val="1000"/>
              </a:spcBef>
              <a:defRPr sz="2304"/>
            </a:pPr>
            <a:r>
              <a:rPr>
                <a:latin typeface="Sen Bold"/>
                <a:ea typeface="Sen Bold"/>
                <a:cs typeface="Sen Bold"/>
                <a:sym typeface="Sen Bold"/>
              </a:rPr>
              <a:t>Generation 2. Extreme variability</a:t>
            </a:r>
            <a:r>
              <a:t>. </a:t>
            </a:r>
          </a:p>
          <a:p>
            <a:pPr lvl="2" marL="960120" indent="-320040" defTabSz="420624">
              <a:spcBef>
                <a:spcPts val="1000"/>
              </a:spcBef>
              <a:defRPr sz="2304"/>
            </a:pPr>
            <a:r>
              <a:t>In stable situations, children normally learn to speak like their peers; in a dialect-mixture situation, </a:t>
            </a:r>
            <a:r>
              <a:rPr>
                <a:latin typeface="Sen Bold"/>
                <a:ea typeface="Sen Bold"/>
                <a:cs typeface="Sen Bold"/>
                <a:sym typeface="Sen Bold"/>
              </a:rPr>
              <a:t>there is no single peer-dialect for children to acquire</a:t>
            </a:r>
            <a:r>
              <a:t>, and children have several different linguistic models to aim at. The prediction is then that children will select variants from different dialects and form them into new combinations. </a:t>
            </a:r>
          </a:p>
          <a:p>
            <a:pPr lvl="2" marL="960120" indent="-320040" defTabSz="420624">
              <a:spcBef>
                <a:spcPts val="1000"/>
              </a:spcBef>
              <a:defRPr sz="2304">
                <a:latin typeface="Sen Bold"/>
                <a:ea typeface="Sen Bold"/>
                <a:cs typeface="Sen Bold"/>
                <a:sym typeface="Sen Bold"/>
              </a:defRPr>
            </a:pPr>
            <a:r>
              <a:t>Some loss of linguistically-marked forms and survival of unmarked forms. </a:t>
            </a:r>
          </a:p>
          <a:p>
            <a:pPr lvl="1" marL="640080" indent="-320040" defTabSz="420624">
              <a:spcBef>
                <a:spcPts val="1000"/>
              </a:spcBef>
              <a:defRPr sz="2304"/>
            </a:pPr>
            <a:r>
              <a:rPr>
                <a:latin typeface="Sen Bold"/>
                <a:ea typeface="Sen Bold"/>
                <a:cs typeface="Sen Bold"/>
                <a:sym typeface="Sen Bold"/>
              </a:rPr>
              <a:t>Generation 3. Focusing. </a:t>
            </a:r>
            <a:r>
              <a:t>The new dialect is expected to appear as a stable, crystallised variety, with </a:t>
            </a:r>
            <a:r>
              <a:rPr>
                <a:latin typeface="Sen Bold"/>
                <a:ea typeface="Sen Bold"/>
                <a:cs typeface="Sen Bold"/>
                <a:sym typeface="Sen Bold"/>
              </a:rPr>
              <a:t>the most frequent, majority forms eventually winning out. </a:t>
            </a:r>
          </a:p>
        </p:txBody>
      </p:sp>
      <p:sp>
        <p:nvSpPr>
          <p:cNvPr id="471" name="New dialect formation (again)"/>
          <p:cNvSpPr txBox="1"/>
          <p:nvPr>
            <p:ph type="title"/>
          </p:nvPr>
        </p:nvSpPr>
        <p:spPr>
          <a:prstGeom prst="rect">
            <a:avLst/>
          </a:prstGeom>
        </p:spPr>
        <p:txBody>
          <a:bodyPr/>
          <a:lstStyle>
            <a:lvl1pPr>
              <a:defRPr sz="4700"/>
            </a:lvl1pPr>
          </a:lstStyle>
          <a:p>
            <a:pPr/>
            <a:r>
              <a:t>New dialect formation (again)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rudgill distinguishes three stages, seen as corresponding roughly to generations (Trudgill 2001, 2004; Trudgill et al. 1998; also Kerswill and Williams 2000).…"/>
          <p:cNvSpPr txBox="1"/>
          <p:nvPr>
            <p:ph type="body" idx="1"/>
          </p:nvPr>
        </p:nvSpPr>
        <p:spPr>
          <a:xfrm>
            <a:off x="649061" y="1880898"/>
            <a:ext cx="11706678" cy="7273893"/>
          </a:xfrm>
          <a:prstGeom prst="rect">
            <a:avLst/>
          </a:prstGeom>
        </p:spPr>
        <p:txBody>
          <a:bodyPr/>
          <a:lstStyle/>
          <a:p>
            <a:pPr marL="320040" indent="-320040" defTabSz="420624">
              <a:spcBef>
                <a:spcPts val="1000"/>
              </a:spcBef>
              <a:defRPr sz="2304"/>
            </a:pPr>
            <a:r>
              <a:t>Trudgill distinguishes </a:t>
            </a:r>
            <a:r>
              <a:rPr>
                <a:latin typeface="Sen Bold"/>
                <a:ea typeface="Sen Bold"/>
                <a:cs typeface="Sen Bold"/>
                <a:sym typeface="Sen Bold"/>
              </a:rPr>
              <a:t>three</a:t>
            </a:r>
            <a:r>
              <a:t> </a:t>
            </a:r>
            <a:r>
              <a:rPr>
                <a:latin typeface="Sen Bold"/>
                <a:ea typeface="Sen Bold"/>
                <a:cs typeface="Sen Bold"/>
                <a:sym typeface="Sen Bold"/>
              </a:rPr>
              <a:t>stages</a:t>
            </a:r>
            <a:r>
              <a:t>, seen as corresponding roughly to </a:t>
            </a:r>
            <a:r>
              <a:rPr>
                <a:latin typeface="Sen Bold"/>
                <a:ea typeface="Sen Bold"/>
                <a:cs typeface="Sen Bold"/>
                <a:sym typeface="Sen Bold"/>
              </a:rPr>
              <a:t>generations</a:t>
            </a:r>
            <a:r>
              <a:t> (Trudgill 2001, 2004; Trudgill et al. 1998; also Kerswill and Williams 2000). </a:t>
            </a:r>
          </a:p>
          <a:p>
            <a:pPr lvl="1" marL="640080" indent="-320040" defTabSz="420624">
              <a:spcBef>
                <a:spcPts val="1000"/>
              </a:spcBef>
              <a:defRPr sz="2304">
                <a:latin typeface="Sen Bold"/>
                <a:ea typeface="Sen Bold"/>
                <a:cs typeface="Sen Bold"/>
                <a:sym typeface="Sen Bold"/>
              </a:defRPr>
            </a:pPr>
            <a:r>
              <a:t>Generation 1. Rudimentary levelling: </a:t>
            </a:r>
            <a:r>
              <a:rPr>
                <a:solidFill>
                  <a:srgbClr val="FFFFFF"/>
                </a:solidFill>
                <a:latin typeface="Sen Regular"/>
                <a:ea typeface="Sen Regular"/>
                <a:cs typeface="Sen Regular"/>
                <a:sym typeface="Sen Regular"/>
              </a:rPr>
              <a:t>The first stage of new-dialect formation involves the initial contact between speakers of different regional and social varieties in a new location, with small amounts of accommodation of adult speakers to one another towards the beginnings of an interdialect.</a:t>
            </a:r>
            <a:r>
              <a:rPr>
                <a:solidFill>
                  <a:srgbClr val="FFFFFF"/>
                </a:solidFill>
              </a:rPr>
              <a:t> New Zealand: until approx. 1860 (the first speaker we heard). </a:t>
            </a:r>
          </a:p>
          <a:p>
            <a:pPr lvl="1" marL="640080" indent="-320040" defTabSz="420624">
              <a:spcBef>
                <a:spcPts val="1000"/>
              </a:spcBef>
              <a:defRPr sz="2304"/>
            </a:pPr>
            <a:r>
              <a:rPr>
                <a:latin typeface="Sen Bold"/>
                <a:ea typeface="Sen Bold"/>
                <a:cs typeface="Sen Bold"/>
                <a:sym typeface="Sen Bold"/>
              </a:rPr>
              <a:t>Generation 2. Extreme variability</a:t>
            </a:r>
            <a:r>
              <a:t>. </a:t>
            </a:r>
          </a:p>
          <a:p>
            <a:pPr lvl="2" marL="960120" indent="-320040" defTabSz="420624">
              <a:spcBef>
                <a:spcPts val="1000"/>
              </a:spcBef>
              <a:defRPr sz="2304">
                <a:solidFill>
                  <a:srgbClr val="FFFFFF"/>
                </a:solidFill>
              </a:defRPr>
            </a:pPr>
            <a:r>
              <a:t>In stable situations, children normally learn to speak like their peers; in a dialect-mixture situation, </a:t>
            </a:r>
            <a:r>
              <a:rPr>
                <a:latin typeface="Sen Bold"/>
                <a:ea typeface="Sen Bold"/>
                <a:cs typeface="Sen Bold"/>
                <a:sym typeface="Sen Bold"/>
              </a:rPr>
              <a:t>there is no single peer-dialect for children to acquire</a:t>
            </a:r>
            <a:r>
              <a:t>, and children have several different linguistic models to aim at. The prediction is then that children will select variants from different dialects and form them into new combinations. </a:t>
            </a:r>
          </a:p>
          <a:p>
            <a:pPr lvl="2" marL="960120" indent="-320040" defTabSz="420624">
              <a:spcBef>
                <a:spcPts val="1000"/>
              </a:spcBef>
              <a:defRPr sz="2304">
                <a:latin typeface="Sen Bold"/>
                <a:ea typeface="Sen Bold"/>
                <a:cs typeface="Sen Bold"/>
                <a:sym typeface="Sen Bold"/>
              </a:defRPr>
            </a:pPr>
            <a:r>
              <a:rPr>
                <a:solidFill>
                  <a:srgbClr val="FFFFFF"/>
                </a:solidFill>
              </a:rPr>
              <a:t>Some loss of linguistically-marked forms and survival of unmarked forms.</a:t>
            </a:r>
            <a:r>
              <a:t> </a:t>
            </a:r>
          </a:p>
          <a:p>
            <a:pPr lvl="1" marL="640080" indent="-320040" defTabSz="420624">
              <a:spcBef>
                <a:spcPts val="1000"/>
              </a:spcBef>
              <a:defRPr sz="2304"/>
            </a:pPr>
            <a:r>
              <a:rPr>
                <a:latin typeface="Sen Bold"/>
                <a:ea typeface="Sen Bold"/>
                <a:cs typeface="Sen Bold"/>
                <a:sym typeface="Sen Bold"/>
              </a:rPr>
              <a:t>Generation 3. Focusing. </a:t>
            </a:r>
            <a:r>
              <a:rPr>
                <a:solidFill>
                  <a:srgbClr val="FFFFFF"/>
                </a:solidFill>
              </a:rPr>
              <a:t>The new dialect is expected to appear as a stable, crystallised variety, with </a:t>
            </a:r>
            <a:r>
              <a:rPr>
                <a:solidFill>
                  <a:srgbClr val="FFFFFF"/>
                </a:solidFill>
                <a:latin typeface="Sen Bold"/>
                <a:ea typeface="Sen Bold"/>
                <a:cs typeface="Sen Bold"/>
                <a:sym typeface="Sen Bold"/>
              </a:rPr>
              <a:t>the most frequent, majority forms eventually winning out. </a:t>
            </a:r>
          </a:p>
        </p:txBody>
      </p:sp>
      <p:sp>
        <p:nvSpPr>
          <p:cNvPr id="474" name="New dialect formation (again)"/>
          <p:cNvSpPr txBox="1"/>
          <p:nvPr>
            <p:ph type="title"/>
          </p:nvPr>
        </p:nvSpPr>
        <p:spPr>
          <a:prstGeom prst="rect">
            <a:avLst/>
          </a:prstGeom>
        </p:spPr>
        <p:txBody>
          <a:bodyPr/>
          <a:lstStyle>
            <a:lvl1pPr>
              <a:defRPr sz="4700"/>
            </a:lvl1pPr>
          </a:lstStyle>
          <a:p>
            <a:pPr/>
            <a:r>
              <a:t>New dialect formation (again)</a:t>
            </a:r>
          </a:p>
        </p:txBody>
      </p:sp>
      <p:sp>
        <p:nvSpPr>
          <p:cNvPr id="475" name="Features of traditional dialects of the 19th century that aren’t present in any NZE. No sign of ‘East Anglian short o’, FOOT vowel in GOAT words like ‘bone’, although this is still just about around in the Survey of English Dialects today. No centralised Scottish KIT vowel, despite the centralness of this vowel in modern NZE (stay tuned)."/>
          <p:cNvSpPr txBox="1"/>
          <p:nvPr/>
        </p:nvSpPr>
        <p:spPr>
          <a:xfrm>
            <a:off x="1141976" y="3431831"/>
            <a:ext cx="11074401" cy="1371626"/>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defTabSz="268731">
              <a:spcBef>
                <a:spcPts val="300"/>
              </a:spcBef>
              <a:defRPr b="0" sz="1702">
                <a:latin typeface="Sen Bold"/>
                <a:ea typeface="Sen Bold"/>
                <a:cs typeface="Sen Bold"/>
                <a:sym typeface="Sen Bold"/>
              </a:defRPr>
            </a:pPr>
            <a:r>
              <a:t>Features of traditional dialects of the 19th century that aren’t present in any NZE. </a:t>
            </a:r>
            <a:r>
              <a:rPr>
                <a:latin typeface="Sen Regular"/>
                <a:ea typeface="Sen Regular"/>
                <a:cs typeface="Sen Regular"/>
                <a:sym typeface="Sen Regular"/>
              </a:rPr>
              <a:t>No sign of ‘East Anglian short o’, FOOT vowel in GOAT words like ‘bone’, although this is still just about around in the Survey of English Dialects today. No </a:t>
            </a:r>
            <a:r>
              <a:t>centralised Scottish KIT vowel, despite the centralness of this vowel in modern NZE </a:t>
            </a:r>
            <a:r>
              <a:rPr>
                <a:latin typeface="Sen Regular"/>
                <a:ea typeface="Sen Regular"/>
                <a:cs typeface="Sen Regular"/>
                <a:sym typeface="Sen Regular"/>
              </a:rPr>
              <a:t>(stay tuned). </a:t>
            </a:r>
          </a:p>
        </p:txBody>
      </p:sp>
      <p:sp>
        <p:nvSpPr>
          <p:cNvPr id="476" name="Variability with respect to the ‘original’ regional varieties. Recall the speaker mentioned previously in the establishment of early extreme variability. ‘Mr. Ritchie’ (born 1866, with Scottish parents) has dental stops for the dental fricatives and clear coda /l/ like Irish English; h-dropping; /ʍ􏰌/ and /w/, thus distinguishing ‘which’ and ‘witch’, [ei] gate but [εi] chain.…"/>
          <p:cNvSpPr txBox="1"/>
          <p:nvPr/>
        </p:nvSpPr>
        <p:spPr>
          <a:xfrm>
            <a:off x="1141976" y="5314080"/>
            <a:ext cx="11074401" cy="2467410"/>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just" defTabSz="239522">
              <a:spcBef>
                <a:spcPts val="300"/>
              </a:spcBef>
              <a:defRPr b="0" sz="1517">
                <a:latin typeface="Sen Regular"/>
                <a:ea typeface="Sen Regular"/>
                <a:cs typeface="Sen Regular"/>
                <a:sym typeface="Sen Regular"/>
              </a:defRPr>
            </a:pPr>
            <a:r>
              <a:rPr>
                <a:latin typeface="Sen Bold"/>
                <a:ea typeface="Sen Bold"/>
                <a:cs typeface="Sen Bold"/>
                <a:sym typeface="Sen Bold"/>
              </a:rPr>
              <a:t>Variability with respect to the ‘original’ regional varieties. </a:t>
            </a:r>
            <a:r>
              <a:t>Recall the speaker mentioned previously in the establishment of early extreme variability. ‘Mr. Ritchie’ (born 1866, with Scottish parents) has dental stops for the dental fricatives and clear coda /l/ like Irish English; h-dropping; /ʍ􏰌/ and /w/, thus distinguishing ‘which’ and ‘witch’, [ei] gate but [εi] chain. </a:t>
            </a:r>
          </a:p>
          <a:p>
            <a:pPr algn="just" defTabSz="239522">
              <a:spcBef>
                <a:spcPts val="300"/>
              </a:spcBef>
              <a:defRPr b="0" sz="1517">
                <a:latin typeface="Sen Regular"/>
                <a:ea typeface="Sen Regular"/>
                <a:cs typeface="Sen Regular"/>
                <a:sym typeface="Sen Regular"/>
              </a:defRPr>
            </a:pPr>
            <a:r>
              <a:rPr>
                <a:latin typeface="Sen Bold"/>
                <a:ea typeface="Sen Bold"/>
                <a:cs typeface="Sen Bold"/>
                <a:sym typeface="Sen Bold"/>
              </a:rPr>
              <a:t>Intra-individual variability in phonetic space. </a:t>
            </a:r>
            <a:r>
              <a:t>Mr. Edgar, born in Coromandel in 1874, whose parents came from Gloucestershire, has DRESS vowels which totally overlap the KIT vowel and extend well into the space for TRAP. Mrs. Dudley (born in Otago in 1886) has TRAP overlapping with DRESS, but not </a:t>
            </a:r>
            <a:r>
              <a:rPr>
                <a:latin typeface="Sen Bold"/>
                <a:ea typeface="Sen Bold"/>
                <a:cs typeface="Sen Bold"/>
                <a:sym typeface="Sen Bold"/>
              </a:rPr>
              <a:t>consistently</a:t>
            </a:r>
            <a:r>
              <a:t>. </a:t>
            </a:r>
          </a:p>
          <a:p>
            <a:pPr algn="just" defTabSz="239522">
              <a:spcBef>
                <a:spcPts val="300"/>
              </a:spcBef>
              <a:defRPr b="0" sz="1517">
                <a:latin typeface="Sen Bold"/>
                <a:ea typeface="Sen Bold"/>
                <a:cs typeface="Sen Bold"/>
                <a:sym typeface="Sen Bold"/>
              </a:defRPr>
            </a:pPr>
            <a:r>
              <a:t>Inter-individual variability</a:t>
            </a:r>
            <a:r>
              <a:rPr>
                <a:latin typeface="Sen Regular"/>
                <a:ea typeface="Sen Regular"/>
                <a:cs typeface="Sen Regular"/>
                <a:sym typeface="Sen Regular"/>
              </a:rPr>
              <a:t>. Not very different in age or geographical origin, but often wildly different in production. </a:t>
            </a:r>
          </a:p>
        </p:txBody>
      </p:sp>
      <p:sp>
        <p:nvSpPr>
          <p:cNvPr id="477" name="Eventually, this all ‘calms down’, and many of the forms that win are SE English, which was also probably the demographically largest variant. Close variants of DRESS and TRAP; BATH vowel as /a:/ although 48% of speakers had this only before fricatives (after, grass, path) but /æ/ before nasals (dance, plant, sample); Diphthong-shifted vowels, e.g. [æʊ] for MOUTH as in London (Cockney) English; no dental stops …"/>
          <p:cNvSpPr txBox="1"/>
          <p:nvPr/>
        </p:nvSpPr>
        <p:spPr>
          <a:xfrm>
            <a:off x="1141976" y="8203214"/>
            <a:ext cx="11074401" cy="1281982"/>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algn="just" defTabSz="239522">
              <a:spcBef>
                <a:spcPts val="300"/>
              </a:spcBef>
              <a:defRPr b="0" sz="1517">
                <a:latin typeface="Sen Regular"/>
                <a:ea typeface="Sen Regular"/>
                <a:cs typeface="Sen Regular"/>
                <a:sym typeface="Sen Regular"/>
              </a:defRPr>
            </a:pPr>
            <a:r>
              <a:t>Eventually, this all ‘calms down’, and many of the forms that win are </a:t>
            </a:r>
            <a:r>
              <a:rPr>
                <a:latin typeface="Sen Bold"/>
                <a:ea typeface="Sen Bold"/>
                <a:cs typeface="Sen Bold"/>
                <a:sym typeface="Sen Bold"/>
              </a:rPr>
              <a:t>SE English</a:t>
            </a:r>
            <a:r>
              <a:t>, which was also probably the demographically largest variant. Close variants of DRESS and TRAP; BATH vowel as /a:/ although 48% of speakers had this only before fricatives (after, grass, path) but /æ/ before nasals (dance, plant, sample); Diphthong-shifted vowels, e.g. [æʊ] for MOUTH as in London (Cockney) English; no dental stops …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Determinism. A major argument that Trudgill makes is that all this isn’t random.…"/>
          <p:cNvSpPr txBox="1"/>
          <p:nvPr>
            <p:ph type="body" idx="1"/>
          </p:nvPr>
        </p:nvSpPr>
        <p:spPr>
          <a:xfrm>
            <a:off x="649061" y="1880898"/>
            <a:ext cx="11706678" cy="7273893"/>
          </a:xfrm>
          <a:prstGeom prst="rect">
            <a:avLst/>
          </a:prstGeom>
        </p:spPr>
        <p:txBody>
          <a:bodyPr/>
          <a:lstStyle/>
          <a:p>
            <a:pPr marL="342264" indent="-342264" defTabSz="449833">
              <a:spcBef>
                <a:spcPts val="1100"/>
              </a:spcBef>
              <a:defRPr sz="2464">
                <a:latin typeface="Sen Bold"/>
                <a:ea typeface="Sen Bold"/>
                <a:cs typeface="Sen Bold"/>
                <a:sym typeface="Sen Bold"/>
              </a:defRPr>
            </a:pPr>
            <a:r>
              <a:t>Determinism</a:t>
            </a:r>
            <a:r>
              <a:rPr>
                <a:latin typeface="Sen Regular"/>
                <a:ea typeface="Sen Regular"/>
                <a:cs typeface="Sen Regular"/>
                <a:sym typeface="Sen Regular"/>
              </a:rPr>
              <a:t>. A major argument that Trudgill makes is that all this isn’t random. </a:t>
            </a:r>
            <a:endParaRPr>
              <a:latin typeface="Sen Regular"/>
              <a:ea typeface="Sen Regular"/>
              <a:cs typeface="Sen Regular"/>
              <a:sym typeface="Sen Regular"/>
            </a:endParaRPr>
          </a:p>
          <a:p>
            <a:pPr lvl="2" marL="1026794" indent="-342264" defTabSz="449833">
              <a:spcBef>
                <a:spcPts val="1100"/>
              </a:spcBef>
              <a:defRPr sz="2464">
                <a:latin typeface="Sen Bold"/>
                <a:ea typeface="Sen Bold"/>
                <a:cs typeface="Sen Bold"/>
                <a:sym typeface="Sen Bold"/>
              </a:defRPr>
            </a:pPr>
            <a:r>
              <a:rPr>
                <a:latin typeface="Sen Regular"/>
                <a:ea typeface="Sen Regular"/>
                <a:cs typeface="Sen Regular"/>
                <a:sym typeface="Sen Regular"/>
              </a:rPr>
              <a:t>‘If the British Isles varieties that went into the initial dialect mixture were roughly the same for all southern hemisphere countries, and in approximately the same proportions, then it is not surprising if the output of the mixture is roughly the same in each case. This is particularly likely to be so if it is true . . . that the same universal or at least widespread levelling tendencies were at work in each of the dialect contact situations.’ (1986: 144) </a:t>
            </a:r>
            <a:endParaRPr>
              <a:latin typeface="Sen Regular"/>
              <a:ea typeface="Sen Regular"/>
              <a:cs typeface="Sen Regular"/>
              <a:sym typeface="Sen Regular"/>
            </a:endParaRPr>
          </a:p>
          <a:p>
            <a:pPr lvl="1" marL="684529" indent="-342264" defTabSz="449833">
              <a:spcBef>
                <a:spcPts val="1100"/>
              </a:spcBef>
              <a:defRPr sz="2464">
                <a:latin typeface="Sen Bold"/>
                <a:ea typeface="Sen Bold"/>
                <a:cs typeface="Sen Bold"/>
                <a:sym typeface="Sen Bold"/>
              </a:defRPr>
            </a:pPr>
            <a:r>
              <a:rPr>
                <a:latin typeface="Sen Regular"/>
                <a:ea typeface="Sen Regular"/>
                <a:cs typeface="Sen Regular"/>
                <a:sym typeface="Sen Regular"/>
              </a:rPr>
              <a:t>‘Given sufficient information about the dialects which contribute to a mixture, and sufficient demographic information about the proportions of speakers of the different dialects, it is possible to make predictions about...the outcome‘ (T. et al. 2000: 299)</a:t>
            </a:r>
            <a:endParaRPr>
              <a:latin typeface="Sen Regular"/>
              <a:ea typeface="Sen Regular"/>
              <a:cs typeface="Sen Regular"/>
              <a:sym typeface="Sen Regular"/>
            </a:endParaRPr>
          </a:p>
          <a:p>
            <a:pPr marL="342264" indent="-342264" defTabSz="449833">
              <a:spcBef>
                <a:spcPts val="1100"/>
              </a:spcBef>
              <a:defRPr sz="2464">
                <a:latin typeface="Sen Bold"/>
                <a:ea typeface="Sen Bold"/>
                <a:cs typeface="Sen Bold"/>
                <a:sym typeface="Sen Bold"/>
              </a:defRPr>
            </a:pPr>
            <a:r>
              <a:rPr>
                <a:latin typeface="Sen Regular"/>
                <a:ea typeface="Sen Regular"/>
                <a:cs typeface="Sen Regular"/>
                <a:sym typeface="Sen Regular"/>
              </a:rPr>
              <a:t>Similarities between geographically separated varieties of a single language may therefore be due not to continued contact or connection between them, but to the fact that they developed from similar mixtures of similar dialects in similar proportions at similar times. </a:t>
            </a:r>
            <a:r>
              <a:t>Trudgill argues that this is the actual reason NZE is like AusE. </a:t>
            </a:r>
          </a:p>
        </p:txBody>
      </p:sp>
      <p:sp>
        <p:nvSpPr>
          <p:cNvPr id="480" name="New dialect formation (again)"/>
          <p:cNvSpPr txBox="1"/>
          <p:nvPr>
            <p:ph type="title"/>
          </p:nvPr>
        </p:nvSpPr>
        <p:spPr>
          <a:prstGeom prst="rect">
            <a:avLst/>
          </a:prstGeom>
        </p:spPr>
        <p:txBody>
          <a:bodyPr/>
          <a:lstStyle>
            <a:lvl1pPr>
              <a:defRPr sz="4700"/>
            </a:lvl1pPr>
          </a:lstStyle>
          <a:p>
            <a:pPr/>
            <a:r>
              <a:t>New dialect formation (again)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sp>
        <p:nvSpPr>
          <p:cNvPr id="135" name="How does a new variant spread from one place to another? We know that a lot of the variation that we’ve seen in this course has been traceable to particular points of origin.…"/>
          <p:cNvSpPr txBox="1"/>
          <p:nvPr>
            <p:ph type="body" idx="1"/>
          </p:nvPr>
        </p:nvSpPr>
        <p:spPr>
          <a:xfrm>
            <a:off x="649061" y="1781168"/>
            <a:ext cx="11706678" cy="7273893"/>
          </a:xfrm>
          <a:prstGeom prst="rect">
            <a:avLst/>
          </a:prstGeom>
        </p:spPr>
        <p:txBody>
          <a:bodyPr/>
          <a:lstStyle/>
          <a:p>
            <a:pPr>
              <a:spcBef>
                <a:spcPts val="1500"/>
              </a:spcBef>
            </a:pPr>
            <a:r>
              <a:t>How does a new variant spread from one place to another? We know that a lot of the variation that we’ve seen in this course has been </a:t>
            </a:r>
            <a:r>
              <a:rPr>
                <a:latin typeface="Sen Bold"/>
                <a:ea typeface="Sen Bold"/>
                <a:cs typeface="Sen Bold"/>
                <a:sym typeface="Sen Bold"/>
              </a:rPr>
              <a:t>traceable to particular points of origin. </a:t>
            </a:r>
            <a:endParaRPr>
              <a:latin typeface="Sen Bold"/>
              <a:ea typeface="Sen Bold"/>
              <a:cs typeface="Sen Bold"/>
              <a:sym typeface="Sen Bold"/>
            </a:endParaRPr>
          </a:p>
          <a:p>
            <a:pPr lvl="1" marL="918633" indent="-474133">
              <a:spcBef>
                <a:spcPts val="1500"/>
              </a:spcBef>
              <a:defRPr sz="3200"/>
            </a:pPr>
            <a:r>
              <a:t>Think about </a:t>
            </a:r>
            <a:r>
              <a:rPr>
                <a:latin typeface="Sen Bold"/>
                <a:ea typeface="Sen Bold"/>
                <a:cs typeface="Sen Bold"/>
                <a:sym typeface="Sen Bold"/>
              </a:rPr>
              <a:t>intrusive ‘r’ (Lent Lecture 2) </a:t>
            </a:r>
            <a:r>
              <a:t>or </a:t>
            </a:r>
            <a:r>
              <a:rPr>
                <a:latin typeface="Sen Bold"/>
                <a:ea typeface="Sen Bold"/>
                <a:cs typeface="Sen Bold"/>
                <a:sym typeface="Sen Bold"/>
              </a:rPr>
              <a:t>quotative ‘be like’ (Lent Lecture 4), </a:t>
            </a:r>
            <a:r>
              <a:t>both of which seem to have clear </a:t>
            </a:r>
            <a:r>
              <a:rPr>
                <a:latin typeface="Sen Bold"/>
                <a:ea typeface="Sen Bold"/>
                <a:cs typeface="Sen Bold"/>
                <a:sym typeface="Sen Bold"/>
              </a:rPr>
              <a:t>regions of origin</a:t>
            </a:r>
            <a:r>
              <a:t>: the western United States for ‘be like’, London and the South-East for intrusive /r/. </a:t>
            </a:r>
          </a:p>
          <a:p>
            <a:pPr>
              <a:spcBef>
                <a:spcPts val="1500"/>
              </a:spcBef>
            </a:pPr>
            <a:r>
              <a:rPr>
                <a:latin typeface="Sen Bold"/>
                <a:ea typeface="Sen Bold"/>
                <a:cs typeface="Sen Bold"/>
                <a:sym typeface="Sen Bold"/>
              </a:rPr>
              <a:t>— but</a:t>
            </a:r>
            <a:r>
              <a:t> not everything is so obliging. Recall from </a:t>
            </a:r>
            <a:r>
              <a:rPr>
                <a:latin typeface="Sen Bold"/>
                <a:ea typeface="Sen Bold"/>
                <a:cs typeface="Sen Bold"/>
                <a:sym typeface="Sen Bold"/>
              </a:rPr>
              <a:t>Lent</a:t>
            </a:r>
            <a:r>
              <a:t> </a:t>
            </a:r>
            <a:r>
              <a:rPr>
                <a:latin typeface="Sen Bold"/>
                <a:ea typeface="Sen Bold"/>
                <a:cs typeface="Sen Bold"/>
                <a:sym typeface="Sen Bold"/>
              </a:rPr>
              <a:t>Lecture 2</a:t>
            </a:r>
            <a:r>
              <a:t> that we’re unsure about the ultimate origin of </a:t>
            </a:r>
            <a:r>
              <a:rPr>
                <a:latin typeface="Sen Bold"/>
                <a:ea typeface="Sen Bold"/>
                <a:cs typeface="Sen Bold"/>
                <a:sym typeface="Sen Bold"/>
              </a:rPr>
              <a:t>t-glottalisation</a:t>
            </a:r>
            <a:r>
              <a:t> in British English; although the earliest attestations of it are Scottish, there are claims about a Norfolk origin (Trudgill 2016), associations with Cockney … how do we know?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he story so far: several different varieties constituted the input to early New Zealand English. These varieties mixed in a fairly uncontrolled way in early stages of the formation of NZE as a distinct variety; eventually, however, particular features of these varieties ‘won out’, with a general tendency towards the features of the South-East of England.…"/>
          <p:cNvSpPr txBox="1"/>
          <p:nvPr>
            <p:ph type="body" idx="1"/>
          </p:nvPr>
        </p:nvSpPr>
        <p:spPr>
          <a:xfrm>
            <a:off x="649061" y="1880898"/>
            <a:ext cx="11706678" cy="7273893"/>
          </a:xfrm>
          <a:prstGeom prst="rect">
            <a:avLst/>
          </a:prstGeom>
        </p:spPr>
        <p:txBody>
          <a:bodyPr/>
          <a:lstStyle/>
          <a:p>
            <a:pPr marL="275590" indent="-275590" defTabSz="362204">
              <a:spcBef>
                <a:spcPts val="900"/>
              </a:spcBef>
              <a:defRPr sz="1984">
                <a:latin typeface="Sen Bold"/>
                <a:ea typeface="Sen Bold"/>
                <a:cs typeface="Sen Bold"/>
                <a:sym typeface="Sen Bold"/>
              </a:defRPr>
            </a:pPr>
            <a:r>
              <a:t>The story so far</a:t>
            </a:r>
            <a:r>
              <a:rPr>
                <a:latin typeface="Sen Regular"/>
                <a:ea typeface="Sen Regular"/>
                <a:cs typeface="Sen Regular"/>
                <a:sym typeface="Sen Regular"/>
              </a:rPr>
              <a:t>: several different varieties constituted the </a:t>
            </a:r>
            <a:r>
              <a:t>input</a:t>
            </a:r>
            <a:r>
              <a:rPr>
                <a:latin typeface="Sen Regular"/>
                <a:ea typeface="Sen Regular"/>
                <a:cs typeface="Sen Regular"/>
                <a:sym typeface="Sen Regular"/>
              </a:rPr>
              <a:t> to early New Zealand English. These varieties mixed in a fairly uncontrolled way in early stages of the formation of NZE as a distinct variety; eventually, however, particular features of these varieties ‘won out’, with a general tendency towards the features of the South-East of England. </a:t>
            </a:r>
            <a:endParaRPr>
              <a:latin typeface="Sen Regular"/>
              <a:ea typeface="Sen Regular"/>
              <a:cs typeface="Sen Regular"/>
              <a:sym typeface="Sen Regular"/>
            </a:endParaRPr>
          </a:p>
          <a:p>
            <a:pPr marL="275590" indent="-275590" defTabSz="362204">
              <a:spcBef>
                <a:spcPts val="900"/>
              </a:spcBef>
              <a:defRPr sz="1984">
                <a:latin typeface="Sen Bold"/>
                <a:ea typeface="Sen Bold"/>
                <a:cs typeface="Sen Bold"/>
                <a:sym typeface="Sen Bold"/>
              </a:defRPr>
            </a:pPr>
            <a:r>
              <a:t>Is that it? </a:t>
            </a:r>
            <a:r>
              <a:rPr>
                <a:latin typeface="Sen Regular"/>
                <a:ea typeface="Sen Regular"/>
                <a:cs typeface="Sen Regular"/>
                <a:sym typeface="Sen Regular"/>
              </a:rPr>
              <a:t>There are a few things that we need to explain here. </a:t>
            </a:r>
            <a:endParaRPr>
              <a:latin typeface="Sen Regular"/>
              <a:ea typeface="Sen Regular"/>
              <a:cs typeface="Sen Regular"/>
              <a:sym typeface="Sen Regular"/>
            </a:endParaRPr>
          </a:p>
          <a:p>
            <a:pPr lvl="1" marL="551180" indent="-275590" defTabSz="362204">
              <a:spcBef>
                <a:spcPts val="900"/>
              </a:spcBef>
              <a:defRPr sz="1984">
                <a:latin typeface="Sen Bold"/>
                <a:ea typeface="Sen Bold"/>
                <a:cs typeface="Sen Bold"/>
                <a:sym typeface="Sen Bold"/>
              </a:defRPr>
            </a:pPr>
            <a:r>
              <a:rPr>
                <a:latin typeface="Sen Regular"/>
                <a:ea typeface="Sen Regular"/>
                <a:cs typeface="Sen Regular"/>
                <a:sym typeface="Sen Regular"/>
              </a:rPr>
              <a:t>While ‘settlement from England’ was the </a:t>
            </a:r>
            <a:r>
              <a:t>plurality</a:t>
            </a:r>
            <a:r>
              <a:rPr>
                <a:latin typeface="Sen Regular"/>
                <a:ea typeface="Sen Regular"/>
                <a:cs typeface="Sen Regular"/>
                <a:sym typeface="Sen Regular"/>
              </a:rPr>
              <a:t>, the Scots and Irish component was substantial; how do we explain where features that are common between Scottish and Irish varieties do and </a:t>
            </a:r>
            <a:r>
              <a:t>don’t</a:t>
            </a:r>
            <a:r>
              <a:rPr>
                <a:latin typeface="Sen Regular"/>
                <a:ea typeface="Sen Regular"/>
                <a:cs typeface="Sen Regular"/>
                <a:sym typeface="Sen Regular"/>
              </a:rPr>
              <a:t> win?</a:t>
            </a:r>
            <a:endParaRPr>
              <a:latin typeface="Sen Regular"/>
              <a:ea typeface="Sen Regular"/>
              <a:cs typeface="Sen Regular"/>
              <a:sym typeface="Sen Regular"/>
            </a:endParaRPr>
          </a:p>
          <a:p>
            <a:pPr lvl="2" marL="826769" indent="-275590" defTabSz="362204">
              <a:spcBef>
                <a:spcPts val="900"/>
              </a:spcBef>
              <a:defRPr sz="1984">
                <a:latin typeface="Sen Bold"/>
                <a:ea typeface="Sen Bold"/>
                <a:cs typeface="Sen Bold"/>
                <a:sym typeface="Sen Bold"/>
              </a:defRPr>
            </a:pPr>
            <a:r>
              <a:rPr>
                <a:latin typeface="Sen Regular"/>
                <a:ea typeface="Sen Regular"/>
                <a:cs typeface="Sen Regular"/>
                <a:sym typeface="Sen Regular"/>
              </a:rPr>
              <a:t>Modern New Zealand DRESS, TRAP are very </a:t>
            </a:r>
            <a:r>
              <a:t>close; </a:t>
            </a:r>
            <a:r>
              <a:rPr>
                <a:latin typeface="Sen Regular"/>
                <a:ea typeface="Sen Regular"/>
                <a:cs typeface="Sen Regular"/>
                <a:sym typeface="Sen Regular"/>
              </a:rPr>
              <a:t>modern Scottish and Irish DRESS and TRAP are fairly </a:t>
            </a:r>
            <a:r>
              <a:t>open</a:t>
            </a:r>
            <a:r>
              <a:rPr>
                <a:latin typeface="Sen Regular"/>
                <a:ea typeface="Sen Regular"/>
                <a:cs typeface="Sen Regular"/>
                <a:sym typeface="Sen Regular"/>
              </a:rPr>
              <a:t> and not that different from one another. </a:t>
            </a:r>
            <a:endParaRPr>
              <a:latin typeface="Sen Regular"/>
              <a:ea typeface="Sen Regular"/>
              <a:cs typeface="Sen Regular"/>
              <a:sym typeface="Sen Regular"/>
            </a:endParaRPr>
          </a:p>
          <a:p>
            <a:pPr lvl="2" marL="826769" indent="-275590" defTabSz="362204">
              <a:spcBef>
                <a:spcPts val="900"/>
              </a:spcBef>
              <a:defRPr sz="1984">
                <a:latin typeface="Sen Bold"/>
                <a:ea typeface="Sen Bold"/>
                <a:cs typeface="Sen Bold"/>
                <a:sym typeface="Sen Bold"/>
              </a:defRPr>
            </a:pPr>
            <a:r>
              <a:rPr>
                <a:latin typeface="Sen Regular"/>
                <a:ea typeface="Sen Regular"/>
                <a:cs typeface="Sen Regular"/>
                <a:sym typeface="Sen Regular"/>
              </a:rPr>
              <a:t>But all the speakers in Trudgill’s data (for NZE speakers born at the turn of the 19th century) were </a:t>
            </a:r>
            <a:r>
              <a:t>at least partially rhotic</a:t>
            </a:r>
            <a:r>
              <a:rPr>
                <a:latin typeface="Sen Regular"/>
                <a:ea typeface="Sen Regular"/>
                <a:cs typeface="Sen Regular"/>
                <a:sym typeface="Sen Regular"/>
              </a:rPr>
              <a:t>, i. e. produced post-vocalic rhotics. </a:t>
            </a:r>
            <a:endParaRPr>
              <a:latin typeface="Sen Regular"/>
              <a:ea typeface="Sen Regular"/>
              <a:cs typeface="Sen Regular"/>
              <a:sym typeface="Sen Regular"/>
            </a:endParaRPr>
          </a:p>
          <a:p>
            <a:pPr lvl="1" marL="569552" indent="-293962" defTabSz="362204">
              <a:spcBef>
                <a:spcPts val="900"/>
              </a:spcBef>
              <a:defRPr sz="1984">
                <a:latin typeface="Sen Bold"/>
                <a:ea typeface="Sen Bold"/>
                <a:cs typeface="Sen Bold"/>
                <a:sym typeface="Sen Bold"/>
              </a:defRPr>
            </a:pPr>
            <a:r>
              <a:t>There are some developments in post-19th-century New Zealand English that don’t look solely like the selection of one variant from the ‘library’ of existing variants. </a:t>
            </a:r>
            <a:endParaRPr>
              <a:latin typeface="Sen Regular"/>
              <a:ea typeface="Sen Regular"/>
              <a:cs typeface="Sen Regular"/>
              <a:sym typeface="Sen Regular"/>
            </a:endParaRPr>
          </a:p>
          <a:p>
            <a:pPr lvl="2" marL="866139" indent="-314959" defTabSz="362204">
              <a:spcBef>
                <a:spcPts val="900"/>
              </a:spcBef>
              <a:defRPr sz="1984">
                <a:latin typeface="Sen Bold"/>
                <a:ea typeface="Sen Bold"/>
                <a:cs typeface="Sen Bold"/>
                <a:sym typeface="Sen Bold"/>
              </a:defRPr>
            </a:pPr>
            <a:r>
              <a:rPr>
                <a:latin typeface="Sen Regular"/>
                <a:ea typeface="Sen Regular"/>
                <a:cs typeface="Sen Regular"/>
                <a:sym typeface="Sen Regular"/>
              </a:rPr>
              <a:t>Diphthong shift: remember the description of the London </a:t>
            </a:r>
            <a:r>
              <a:t>Diphthong Shift</a:t>
            </a:r>
            <a:r>
              <a:rPr>
                <a:latin typeface="Sen Regular"/>
                <a:ea typeface="Sen Regular"/>
                <a:cs typeface="Sen Regular"/>
                <a:sym typeface="Sen Regular"/>
              </a:rPr>
              <a:t> that you saw in Lecture 3, with FLEECE, FACE, PRICE, CHOICE / GOOSE, GOAT, MOUTH undergoing further chain-shifting in phonetic space. </a:t>
            </a:r>
            <a:endParaRPr>
              <a:latin typeface="Sen Regular"/>
              <a:ea typeface="Sen Regular"/>
              <a:cs typeface="Sen Regular"/>
              <a:sym typeface="Sen Regular"/>
            </a:endParaRPr>
          </a:p>
          <a:p>
            <a:pPr lvl="2" marL="866139" indent="-314959" defTabSz="362204">
              <a:spcBef>
                <a:spcPts val="900"/>
              </a:spcBef>
              <a:defRPr sz="1984">
                <a:latin typeface="Sen Bold"/>
                <a:ea typeface="Sen Bold"/>
                <a:cs typeface="Sen Bold"/>
                <a:sym typeface="Sen Bold"/>
              </a:defRPr>
            </a:pPr>
            <a:r>
              <a:t>Fronting and lowering of STRUT (this is new!)</a:t>
            </a:r>
          </a:p>
          <a:p>
            <a:pPr lvl="2" marL="866139" indent="-314959" defTabSz="362204">
              <a:spcBef>
                <a:spcPts val="900"/>
              </a:spcBef>
              <a:defRPr sz="1984">
                <a:latin typeface="Sen Bold"/>
                <a:ea typeface="Sen Bold"/>
                <a:cs typeface="Sen Bold"/>
                <a:sym typeface="Sen Bold"/>
              </a:defRPr>
            </a:pPr>
            <a:r>
              <a:t>Loss of rhoticity. </a:t>
            </a:r>
            <a:r>
              <a:rPr>
                <a:latin typeface="Sen Regular"/>
                <a:ea typeface="Sen Regular"/>
                <a:cs typeface="Sen Regular"/>
                <a:sym typeface="Sen Regular"/>
              </a:rPr>
              <a:t>Trudgill’s 19th-c speakers are rhotic; modern speakers are not. </a:t>
            </a:r>
            <a:endParaRPr>
              <a:latin typeface="Sen Regular"/>
              <a:ea typeface="Sen Regular"/>
              <a:cs typeface="Sen Regular"/>
              <a:sym typeface="Sen Regular"/>
            </a:endParaRPr>
          </a:p>
          <a:p>
            <a:pPr lvl="2" marL="866139" indent="-314959" defTabSz="362204">
              <a:spcBef>
                <a:spcPts val="900"/>
              </a:spcBef>
              <a:defRPr sz="1984">
                <a:latin typeface="Sen Bold"/>
                <a:ea typeface="Sen Bold"/>
                <a:cs typeface="Sen Bold"/>
                <a:sym typeface="Sen Bold"/>
              </a:defRPr>
            </a:pPr>
            <a:r>
              <a:t>HAPPY-tensing</a:t>
            </a:r>
            <a:r>
              <a:rPr>
                <a:latin typeface="Sen Regular"/>
                <a:ea typeface="Sen Regular"/>
                <a:cs typeface="Sen Regular"/>
                <a:sym typeface="Sen Regular"/>
              </a:rPr>
              <a:t> was the norm in NZ </a:t>
            </a:r>
            <a:r>
              <a:t>before it was the norm in England! </a:t>
            </a:r>
          </a:p>
        </p:txBody>
      </p:sp>
      <p:sp>
        <p:nvSpPr>
          <p:cNvPr id="483" name="New Zealand English (again)"/>
          <p:cNvSpPr txBox="1"/>
          <p:nvPr>
            <p:ph type="title"/>
          </p:nvPr>
        </p:nvSpPr>
        <p:spPr>
          <a:prstGeom prst="rect">
            <a:avLst/>
          </a:prstGeom>
        </p:spPr>
        <p:txBody>
          <a:bodyPr/>
          <a:lstStyle>
            <a:lvl1pPr>
              <a:defRPr sz="4700"/>
            </a:lvl1pPr>
          </a:lstStyle>
          <a:p>
            <a:pPr/>
            <a:r>
              <a:t>New Zealand English (again)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apir (1921:150): “language moves down time in a current of its own making. It has a drift.”…"/>
          <p:cNvSpPr txBox="1"/>
          <p:nvPr>
            <p:ph type="body" idx="1"/>
          </p:nvPr>
        </p:nvSpPr>
        <p:spPr>
          <a:xfrm>
            <a:off x="649061" y="1880898"/>
            <a:ext cx="11706678" cy="7273893"/>
          </a:xfrm>
          <a:prstGeom prst="rect">
            <a:avLst/>
          </a:prstGeom>
        </p:spPr>
        <p:txBody>
          <a:bodyPr/>
          <a:lstStyle/>
          <a:p>
            <a:pPr marL="306704" indent="-306704" defTabSz="403097">
              <a:spcBef>
                <a:spcPts val="1000"/>
              </a:spcBef>
              <a:defRPr sz="2208">
                <a:latin typeface="Sen Bold"/>
                <a:ea typeface="Sen Bold"/>
                <a:cs typeface="Sen Bold"/>
                <a:sym typeface="Sen Bold"/>
              </a:defRPr>
            </a:pPr>
            <a:r>
              <a:t>Sapir (1921:150): “language moves down time in a current of its own making. It has a drift.” </a:t>
            </a:r>
          </a:p>
          <a:p>
            <a:pPr lvl="1" marL="633856" indent="-327151" defTabSz="403097">
              <a:spcBef>
                <a:spcPts val="1000"/>
              </a:spcBef>
              <a:defRPr sz="2208"/>
            </a:pPr>
            <a:r>
              <a:t>A very old idea about language change, and in particular </a:t>
            </a:r>
            <a:r>
              <a:rPr>
                <a:latin typeface="Sen Bold"/>
                <a:ea typeface="Sen Bold"/>
                <a:cs typeface="Sen Bold"/>
                <a:sym typeface="Sen Bold"/>
              </a:rPr>
              <a:t>what we predict about language change in related languages / language families</a:t>
            </a:r>
            <a:r>
              <a:t>: </a:t>
            </a:r>
          </a:p>
          <a:p>
            <a:pPr lvl="2" marL="963930" indent="-350520" defTabSz="403097">
              <a:spcBef>
                <a:spcPts val="1000"/>
              </a:spcBef>
              <a:defRPr sz="2208"/>
            </a:pPr>
            <a:r>
              <a:t>The momentum of ... drift is often such that languages long disconnected will pass through the same or strikingly similar phases.... The English type of plural represented by foot: feet, mouse: mice is strictly parallel to the German Fuss: Füsse, Maus: Mäuse... there could have been no plurals of this type in Primitive Germanic... There was evidently some general tendency or group of tendencies in early Germanic, long before English and German had developed as such, that eventually drove both of these dialects along closely parallel paths. (1921: 172) </a:t>
            </a:r>
          </a:p>
          <a:p>
            <a:pPr marL="306704" indent="-306704" defTabSz="403097">
              <a:spcBef>
                <a:spcPts val="1000"/>
              </a:spcBef>
              <a:defRPr sz="2208"/>
            </a:pPr>
            <a:r>
              <a:t>So, the basic idea is that </a:t>
            </a:r>
            <a:r>
              <a:rPr>
                <a:latin typeface="Sen Bold"/>
                <a:ea typeface="Sen Bold"/>
                <a:cs typeface="Sen Bold"/>
                <a:sym typeface="Sen Bold"/>
              </a:rPr>
              <a:t>languages that derive from the same historical source continue to undergo changes that take them in the same direction. </a:t>
            </a:r>
          </a:p>
          <a:p>
            <a:pPr lvl="1" marL="633856" indent="-327151" defTabSz="403097">
              <a:spcBef>
                <a:spcPts val="1000"/>
              </a:spcBef>
              <a:defRPr sz="2208"/>
            </a:pPr>
            <a:r>
              <a:t>Is this true? We don’t now believe a lot of the ideas about typology, language structure, </a:t>
            </a:r>
            <a:r>
              <a:rPr>
                <a:latin typeface="Sen Bold"/>
                <a:ea typeface="Sen Bold"/>
                <a:cs typeface="Sen Bold"/>
                <a:sym typeface="Sen Bold"/>
              </a:rPr>
              <a:t>teleology</a:t>
            </a:r>
            <a:r>
              <a:t>, etc. that were ordinary in Sapir’s day (you’ve seen the debate about traditional morphological types in Li 3) … </a:t>
            </a:r>
          </a:p>
          <a:p>
            <a:pPr lvl="1" marL="633856" indent="-327151" defTabSz="403097">
              <a:spcBef>
                <a:spcPts val="1000"/>
              </a:spcBef>
              <a:defRPr sz="2208"/>
            </a:pPr>
            <a:r>
              <a:t>… but there are some reasons to think that this can sometimes be a good explanation. </a:t>
            </a:r>
          </a:p>
        </p:txBody>
      </p:sp>
      <p:sp>
        <p:nvSpPr>
          <p:cNvPr id="486" name="Drift"/>
          <p:cNvSpPr txBox="1"/>
          <p:nvPr>
            <p:ph type="title"/>
          </p:nvPr>
        </p:nvSpPr>
        <p:spPr>
          <a:prstGeom prst="rect">
            <a:avLst/>
          </a:prstGeom>
        </p:spPr>
        <p:txBody>
          <a:bodyPr/>
          <a:lstStyle>
            <a:lvl1pPr>
              <a:defRPr sz="4700"/>
            </a:lvl1pPr>
          </a:lstStyle>
          <a:p>
            <a:pPr/>
            <a:r>
              <a:t>Drift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Trudgill et. al. (2000): there are two situations in which Sapirian drift could occur in cases like New Zealand English.…"/>
          <p:cNvSpPr txBox="1"/>
          <p:nvPr>
            <p:ph type="body" idx="1"/>
          </p:nvPr>
        </p:nvSpPr>
        <p:spPr>
          <a:xfrm>
            <a:off x="649061" y="1880898"/>
            <a:ext cx="7006621" cy="7273893"/>
          </a:xfrm>
          <a:prstGeom prst="rect">
            <a:avLst/>
          </a:prstGeom>
        </p:spPr>
        <p:txBody>
          <a:bodyPr anchor="t"/>
          <a:lstStyle/>
          <a:p>
            <a:pPr marL="257809" indent="-257809" defTabSz="338835">
              <a:spcBef>
                <a:spcPts val="800"/>
              </a:spcBef>
              <a:defRPr sz="1856">
                <a:latin typeface="Sen Bold"/>
                <a:ea typeface="Sen Bold"/>
                <a:cs typeface="Sen Bold"/>
                <a:sym typeface="Sen Bold"/>
              </a:defRPr>
            </a:pPr>
            <a:r>
              <a:t>Trudgill et. al. (2000): there are two situations in which Sapirian drift could occur in cases like New Zealand English. </a:t>
            </a:r>
          </a:p>
          <a:p>
            <a:pPr lvl="1" marL="532807" indent="-274997" defTabSz="338835">
              <a:spcBef>
                <a:spcPts val="800"/>
              </a:spcBef>
              <a:defRPr sz="1856"/>
            </a:pPr>
            <a:r>
              <a:t>A </a:t>
            </a:r>
            <a:r>
              <a:rPr>
                <a:latin typeface="Sen Bold"/>
                <a:ea typeface="Sen Bold"/>
                <a:cs typeface="Sen Bold"/>
                <a:sym typeface="Sen Bold"/>
              </a:rPr>
              <a:t>change is already in progress in the source</a:t>
            </a:r>
            <a:r>
              <a:t> variety(/ies); since it’s present at a low level in the input, it continues in the same direction after separation. </a:t>
            </a:r>
          </a:p>
          <a:p>
            <a:pPr lvl="1" marL="532807" indent="-274997" defTabSz="338835">
              <a:spcBef>
                <a:spcPts val="800"/>
              </a:spcBef>
              <a:defRPr sz="1856"/>
            </a:pPr>
            <a:r>
              <a:t>Varieties with a common source inherit </a:t>
            </a:r>
            <a:r>
              <a:rPr>
                <a:latin typeface="Sen Bold"/>
                <a:ea typeface="Sen Bold"/>
                <a:cs typeface="Sen Bold"/>
                <a:sym typeface="Sen Bold"/>
              </a:rPr>
              <a:t>shared tendencies</a:t>
            </a:r>
            <a:r>
              <a:t> — not actual changes in progress, but eg. across-the-board phonetic details that predispose further change. </a:t>
            </a:r>
          </a:p>
          <a:p>
            <a:pPr marL="257809" indent="-257809" defTabSz="338835">
              <a:spcBef>
                <a:spcPts val="800"/>
              </a:spcBef>
              <a:defRPr sz="1856">
                <a:latin typeface="Sen Bold"/>
                <a:ea typeface="Sen Bold"/>
                <a:cs typeface="Sen Bold"/>
                <a:sym typeface="Sen Bold"/>
              </a:defRPr>
            </a:pPr>
            <a:r>
              <a:t>Diphthong shift</a:t>
            </a:r>
            <a:r>
              <a:rPr>
                <a:latin typeface="Sen Regular"/>
                <a:ea typeface="Sen Regular"/>
                <a:cs typeface="Sen Regular"/>
                <a:sym typeface="Sen Regular"/>
              </a:rPr>
              <a:t>. Throughout the ONZE / Mobile Unit data, these kinds of realisation are </a:t>
            </a:r>
            <a:r>
              <a:t>consistently on the rise</a:t>
            </a:r>
            <a:r>
              <a:rPr>
                <a:latin typeface="Sen Regular"/>
                <a:ea typeface="Sen Regular"/>
                <a:cs typeface="Sen Regular"/>
                <a:sym typeface="Sen Regular"/>
              </a:rPr>
              <a:t>; the change in progress probably was inherited directly from the contemporaneous English of SE England. </a:t>
            </a:r>
            <a:endParaRPr>
              <a:latin typeface="Sen Regular"/>
              <a:ea typeface="Sen Regular"/>
              <a:cs typeface="Sen Regular"/>
              <a:sym typeface="Sen Regular"/>
            </a:endParaRPr>
          </a:p>
          <a:p>
            <a:pPr marL="257809" indent="-257809" defTabSz="338835">
              <a:spcBef>
                <a:spcPts val="800"/>
              </a:spcBef>
              <a:defRPr sz="1856">
                <a:latin typeface="Sen Bold"/>
                <a:ea typeface="Sen Bold"/>
                <a:cs typeface="Sen Bold"/>
                <a:sym typeface="Sen Bold"/>
              </a:defRPr>
            </a:pPr>
            <a:r>
              <a:t>Fronting and lowering of STRUT. </a:t>
            </a:r>
            <a:r>
              <a:rPr>
                <a:latin typeface="Sen Regular"/>
                <a:ea typeface="Sen Regular"/>
                <a:cs typeface="Sen Regular"/>
                <a:sym typeface="Sen Regular"/>
              </a:rPr>
              <a:t>STRUT in NZE is fronter and lower than in RP, although we didn’t get into this in Lecture 3; Wells vs. Bauer et al. 2007 for more. </a:t>
            </a:r>
            <a:r>
              <a:t>But in modern RP, it's also really probably fronter than the cardinal /ʌ/; inherited change again. </a:t>
            </a:r>
            <a:r>
              <a:rPr>
                <a:latin typeface="Sen Regular"/>
                <a:ea typeface="Sen Regular"/>
                <a:cs typeface="Sen Regular"/>
                <a:sym typeface="Sen Regular"/>
              </a:rPr>
              <a:t>(Also a feature of other ‘colonial English’.)</a:t>
            </a:r>
            <a:endParaRPr>
              <a:latin typeface="Sen Regular"/>
              <a:ea typeface="Sen Regular"/>
              <a:cs typeface="Sen Regular"/>
              <a:sym typeface="Sen Regular"/>
            </a:endParaRPr>
          </a:p>
          <a:p>
            <a:pPr lvl="1" marL="532807" indent="-274997" defTabSz="338835">
              <a:spcBef>
                <a:spcPts val="800"/>
              </a:spcBef>
              <a:defRPr sz="1856">
                <a:latin typeface="Sen Bold"/>
                <a:ea typeface="Sen Bold"/>
                <a:cs typeface="Sen Bold"/>
                <a:sym typeface="Sen Bold"/>
              </a:defRPr>
            </a:pPr>
            <a:r>
              <a:rPr>
                <a:latin typeface="Sen Regular"/>
                <a:ea typeface="Sen Regular"/>
                <a:cs typeface="Sen Regular"/>
                <a:sym typeface="Sen Regular"/>
              </a:rPr>
              <a:t>Already around in the descriptions of McBurney — </a:t>
            </a:r>
            <a:r>
              <a:t>NZ ahead of Australia, London?</a:t>
            </a:r>
          </a:p>
        </p:txBody>
      </p:sp>
      <p:sp>
        <p:nvSpPr>
          <p:cNvPr id="489" name="Drift"/>
          <p:cNvSpPr txBox="1"/>
          <p:nvPr>
            <p:ph type="title"/>
          </p:nvPr>
        </p:nvSpPr>
        <p:spPr>
          <a:prstGeom prst="rect">
            <a:avLst/>
          </a:prstGeom>
        </p:spPr>
        <p:txBody>
          <a:bodyPr/>
          <a:lstStyle>
            <a:lvl1pPr>
              <a:defRPr sz="4700"/>
            </a:lvl1pPr>
          </a:lstStyle>
          <a:p>
            <a:pPr/>
            <a:r>
              <a:t>Drift</a:t>
            </a:r>
          </a:p>
        </p:txBody>
      </p:sp>
      <p:sp>
        <p:nvSpPr>
          <p:cNvPr id="490" name="Diphthong Shift schematic (after Wells 1982: 256)"/>
          <p:cNvSpPr txBox="1"/>
          <p:nvPr/>
        </p:nvSpPr>
        <p:spPr>
          <a:xfrm>
            <a:off x="8872328" y="5122806"/>
            <a:ext cx="3435672" cy="790077"/>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algn="l" defTabSz="315468">
              <a:lnSpc>
                <a:spcPct val="80000"/>
              </a:lnSpc>
              <a:defRPr b="0" sz="1620">
                <a:latin typeface="Sen Regular"/>
                <a:ea typeface="Sen Regular"/>
                <a:cs typeface="Sen Regular"/>
                <a:sym typeface="Sen Regular"/>
              </a:defRPr>
            </a:lvl1pPr>
          </a:lstStyle>
          <a:p>
            <a:pPr/>
            <a:r>
              <a:t>Diphthong Shift schematic (after Wells 1982: 256)</a:t>
            </a:r>
          </a:p>
        </p:txBody>
      </p:sp>
      <p:sp>
        <p:nvSpPr>
          <p:cNvPr id="491" name="iː"/>
          <p:cNvSpPr txBox="1"/>
          <p:nvPr/>
        </p:nvSpPr>
        <p:spPr>
          <a:xfrm>
            <a:off x="8284146" y="1961047"/>
            <a:ext cx="276150"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iː</a:t>
            </a:r>
          </a:p>
        </p:txBody>
      </p:sp>
      <p:sp>
        <p:nvSpPr>
          <p:cNvPr id="492" name="eɪ"/>
          <p:cNvSpPr txBox="1"/>
          <p:nvPr/>
        </p:nvSpPr>
        <p:spPr>
          <a:xfrm>
            <a:off x="8235987" y="3156229"/>
            <a:ext cx="37246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eɪ</a:t>
            </a:r>
          </a:p>
        </p:txBody>
      </p:sp>
      <p:sp>
        <p:nvSpPr>
          <p:cNvPr id="493" name="aɪ"/>
          <p:cNvSpPr txBox="1"/>
          <p:nvPr/>
        </p:nvSpPr>
        <p:spPr>
          <a:xfrm>
            <a:off x="8233397" y="4351411"/>
            <a:ext cx="377648"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aɪ</a:t>
            </a:r>
          </a:p>
        </p:txBody>
      </p:sp>
      <p:sp>
        <p:nvSpPr>
          <p:cNvPr id="494" name="ɔɪ"/>
          <p:cNvSpPr txBox="1"/>
          <p:nvPr/>
        </p:nvSpPr>
        <p:spPr>
          <a:xfrm>
            <a:off x="9503706" y="4351411"/>
            <a:ext cx="362408"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ɔɪ</a:t>
            </a:r>
          </a:p>
        </p:txBody>
      </p:sp>
      <p:sp>
        <p:nvSpPr>
          <p:cNvPr id="495" name="oɪ"/>
          <p:cNvSpPr txBox="1"/>
          <p:nvPr/>
        </p:nvSpPr>
        <p:spPr>
          <a:xfrm>
            <a:off x="9481607" y="3156229"/>
            <a:ext cx="391364"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oɪ</a:t>
            </a:r>
          </a:p>
        </p:txBody>
      </p:sp>
      <p:sp>
        <p:nvSpPr>
          <p:cNvPr id="496" name="æʊ"/>
          <p:cNvSpPr txBox="1"/>
          <p:nvPr/>
        </p:nvSpPr>
        <p:spPr>
          <a:xfrm>
            <a:off x="10789558" y="4351411"/>
            <a:ext cx="49499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æʊ</a:t>
            </a:r>
          </a:p>
        </p:txBody>
      </p:sp>
      <p:sp>
        <p:nvSpPr>
          <p:cNvPr id="497" name="aʊ"/>
          <p:cNvSpPr txBox="1"/>
          <p:nvPr/>
        </p:nvSpPr>
        <p:spPr>
          <a:xfrm>
            <a:off x="12053314" y="4351411"/>
            <a:ext cx="43129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aʊ</a:t>
            </a:r>
          </a:p>
        </p:txBody>
      </p:sp>
      <p:sp>
        <p:nvSpPr>
          <p:cNvPr id="498" name="əʊ"/>
          <p:cNvSpPr txBox="1"/>
          <p:nvPr/>
        </p:nvSpPr>
        <p:spPr>
          <a:xfrm>
            <a:off x="12063982" y="3156229"/>
            <a:ext cx="40995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əʊ</a:t>
            </a:r>
          </a:p>
        </p:txBody>
      </p:sp>
      <p:sp>
        <p:nvSpPr>
          <p:cNvPr id="499" name="uː"/>
          <p:cNvSpPr txBox="1"/>
          <p:nvPr/>
        </p:nvSpPr>
        <p:spPr>
          <a:xfrm>
            <a:off x="12088823" y="1961047"/>
            <a:ext cx="36027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inux Libertine O"/>
                <a:ea typeface="Linux Libertine O"/>
                <a:cs typeface="Linux Libertine O"/>
                <a:sym typeface="Linux Libertine O"/>
              </a:defRPr>
            </a:lvl1pPr>
          </a:lstStyle>
          <a:p>
            <a:pPr/>
            <a:r>
              <a:t>uː</a:t>
            </a:r>
          </a:p>
        </p:txBody>
      </p:sp>
      <p:sp>
        <p:nvSpPr>
          <p:cNvPr id="500" name="Line"/>
          <p:cNvSpPr/>
          <p:nvPr/>
        </p:nvSpPr>
        <p:spPr>
          <a:xfrm>
            <a:off x="8422220" y="2409206"/>
            <a:ext cx="1" cy="81547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1" name="Line"/>
          <p:cNvSpPr/>
          <p:nvPr/>
        </p:nvSpPr>
        <p:spPr>
          <a:xfrm>
            <a:off x="8422220" y="3604388"/>
            <a:ext cx="1" cy="81547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2" name="Line"/>
          <p:cNvSpPr/>
          <p:nvPr/>
        </p:nvSpPr>
        <p:spPr>
          <a:xfrm>
            <a:off x="8648806" y="4573661"/>
            <a:ext cx="817139"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3" name="Line"/>
          <p:cNvSpPr/>
          <p:nvPr/>
        </p:nvSpPr>
        <p:spPr>
          <a:xfrm flipV="1">
            <a:off x="9684909" y="3604388"/>
            <a:ext cx="1" cy="81547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4" name="Line"/>
          <p:cNvSpPr/>
          <p:nvPr/>
        </p:nvSpPr>
        <p:spPr>
          <a:xfrm>
            <a:off x="12268960" y="2409206"/>
            <a:ext cx="1" cy="81547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5" name="Line"/>
          <p:cNvSpPr/>
          <p:nvPr/>
        </p:nvSpPr>
        <p:spPr>
          <a:xfrm>
            <a:off x="12268960" y="3604388"/>
            <a:ext cx="1" cy="81547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6" name="Line"/>
          <p:cNvSpPr/>
          <p:nvPr/>
        </p:nvSpPr>
        <p:spPr>
          <a:xfrm flipH="1">
            <a:off x="11268186" y="4573661"/>
            <a:ext cx="817140"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7" name="FLEECE"/>
          <p:cNvSpPr txBox="1"/>
          <p:nvPr/>
        </p:nvSpPr>
        <p:spPr>
          <a:xfrm rot="16200000">
            <a:off x="7684372" y="2613743"/>
            <a:ext cx="107969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solidFill>
                  <a:schemeClr val="accent4">
                    <a:hueOff val="-1081314"/>
                    <a:satOff val="4338"/>
                    <a:lumOff val="-8931"/>
                  </a:schemeClr>
                </a:solidFill>
                <a:latin typeface="Sen Regular"/>
                <a:ea typeface="Sen Regular"/>
                <a:cs typeface="Sen Regular"/>
                <a:sym typeface="Sen Regular"/>
              </a:defRPr>
            </a:lvl1pPr>
          </a:lstStyle>
          <a:p>
            <a:pPr/>
            <a:r>
              <a:t>FLEECE</a:t>
            </a:r>
          </a:p>
        </p:txBody>
      </p:sp>
      <p:sp>
        <p:nvSpPr>
          <p:cNvPr id="508" name="FACE"/>
          <p:cNvSpPr txBox="1"/>
          <p:nvPr/>
        </p:nvSpPr>
        <p:spPr>
          <a:xfrm rot="16200000">
            <a:off x="7838533" y="3808926"/>
            <a:ext cx="77137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solidFill>
                  <a:schemeClr val="accent1"/>
                </a:solidFill>
                <a:latin typeface="Sen Regular"/>
                <a:ea typeface="Sen Regular"/>
                <a:cs typeface="Sen Regular"/>
                <a:sym typeface="Sen Regular"/>
              </a:defRPr>
            </a:lvl1pPr>
          </a:lstStyle>
          <a:p>
            <a:pPr/>
            <a:r>
              <a:t>FACE</a:t>
            </a:r>
          </a:p>
        </p:txBody>
      </p:sp>
      <p:sp>
        <p:nvSpPr>
          <p:cNvPr id="509" name="PRICE"/>
          <p:cNvSpPr txBox="1"/>
          <p:nvPr/>
        </p:nvSpPr>
        <p:spPr>
          <a:xfrm>
            <a:off x="8617611" y="4554593"/>
            <a:ext cx="84833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900">
                <a:solidFill>
                  <a:schemeClr val="accent6">
                    <a:hueOff val="-146070"/>
                    <a:satOff val="-10048"/>
                    <a:lumOff val="-30626"/>
                  </a:schemeClr>
                </a:solidFill>
                <a:latin typeface="Sen Regular"/>
                <a:ea typeface="Sen Regular"/>
                <a:cs typeface="Sen Regular"/>
                <a:sym typeface="Sen Regular"/>
              </a:defRPr>
            </a:lvl1pPr>
          </a:lstStyle>
          <a:p>
            <a:pPr/>
            <a:r>
              <a:t>PRICE</a:t>
            </a:r>
          </a:p>
        </p:txBody>
      </p:sp>
      <p:sp>
        <p:nvSpPr>
          <p:cNvPr id="510" name="CHOICE"/>
          <p:cNvSpPr txBox="1"/>
          <p:nvPr/>
        </p:nvSpPr>
        <p:spPr>
          <a:xfrm rot="5400000">
            <a:off x="9401633" y="3815276"/>
            <a:ext cx="107596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900">
                <a:solidFill>
                  <a:schemeClr val="accent5">
                    <a:hueOff val="-82419"/>
                    <a:satOff val="-9513"/>
                    <a:lumOff val="-16343"/>
                  </a:schemeClr>
                </a:solidFill>
                <a:latin typeface="Sen Regular"/>
                <a:ea typeface="Sen Regular"/>
                <a:cs typeface="Sen Regular"/>
                <a:sym typeface="Sen Regular"/>
              </a:defRPr>
            </a:lvl1pPr>
          </a:lstStyle>
          <a:p>
            <a:pPr/>
            <a:r>
              <a:t>CHOICE</a:t>
            </a:r>
          </a:p>
        </p:txBody>
      </p:sp>
      <p:sp>
        <p:nvSpPr>
          <p:cNvPr id="511" name="GOOSE"/>
          <p:cNvSpPr txBox="1"/>
          <p:nvPr/>
        </p:nvSpPr>
        <p:spPr>
          <a:xfrm rot="5400000">
            <a:off x="12020941" y="2667372"/>
            <a:ext cx="978744"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solidFill>
                  <a:schemeClr val="accent4">
                    <a:hueOff val="-1081314"/>
                    <a:satOff val="4338"/>
                    <a:lumOff val="-8931"/>
                  </a:schemeClr>
                </a:solidFill>
                <a:latin typeface="Sen Regular"/>
                <a:ea typeface="Sen Regular"/>
                <a:cs typeface="Sen Regular"/>
                <a:sym typeface="Sen Regular"/>
              </a:defRPr>
            </a:lvl1pPr>
          </a:lstStyle>
          <a:p>
            <a:pPr/>
            <a:r>
              <a:t>GOOSE</a:t>
            </a:r>
          </a:p>
        </p:txBody>
      </p:sp>
      <p:sp>
        <p:nvSpPr>
          <p:cNvPr id="512" name="GOAT"/>
          <p:cNvSpPr txBox="1"/>
          <p:nvPr/>
        </p:nvSpPr>
        <p:spPr>
          <a:xfrm rot="5400000">
            <a:off x="12114703" y="3776948"/>
            <a:ext cx="79122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000">
                <a:solidFill>
                  <a:schemeClr val="accent1"/>
                </a:solidFill>
                <a:latin typeface="Sen Regular"/>
                <a:ea typeface="Sen Regular"/>
                <a:cs typeface="Sen Regular"/>
                <a:sym typeface="Sen Regular"/>
              </a:defRPr>
            </a:lvl1pPr>
          </a:lstStyle>
          <a:p>
            <a:pPr/>
            <a:r>
              <a:t>GOAT</a:t>
            </a:r>
          </a:p>
        </p:txBody>
      </p:sp>
      <p:sp>
        <p:nvSpPr>
          <p:cNvPr id="513" name="MOUTH"/>
          <p:cNvSpPr txBox="1"/>
          <p:nvPr/>
        </p:nvSpPr>
        <p:spPr>
          <a:xfrm>
            <a:off x="11172587" y="4554593"/>
            <a:ext cx="1008337"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900">
                <a:solidFill>
                  <a:schemeClr val="accent6">
                    <a:hueOff val="-146070"/>
                    <a:satOff val="-10048"/>
                    <a:lumOff val="-30626"/>
                  </a:schemeClr>
                </a:solidFill>
                <a:latin typeface="Sen Regular"/>
                <a:ea typeface="Sen Regular"/>
                <a:cs typeface="Sen Regular"/>
                <a:sym typeface="Sen Regular"/>
              </a:defRPr>
            </a:lvl1pPr>
          </a:lstStyle>
          <a:p>
            <a:pPr/>
            <a:r>
              <a:t>MOUTH</a:t>
            </a:r>
          </a:p>
        </p:txBody>
      </p:sp>
      <p:sp>
        <p:nvSpPr>
          <p:cNvPr id="514" name="STRUT"/>
          <p:cNvSpPr txBox="1"/>
          <p:nvPr/>
        </p:nvSpPr>
        <p:spPr>
          <a:xfrm>
            <a:off x="12009595" y="7649010"/>
            <a:ext cx="100800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300">
                <a:solidFill>
                  <a:schemeClr val="accent4">
                    <a:hueOff val="-1081314"/>
                    <a:satOff val="4338"/>
                    <a:lumOff val="-8931"/>
                  </a:schemeClr>
                </a:solidFill>
                <a:latin typeface="Sen Regular"/>
                <a:ea typeface="Sen Regular"/>
                <a:cs typeface="Sen Regular"/>
                <a:sym typeface="Sen Regular"/>
              </a:defRPr>
            </a:lvl1pPr>
          </a:lstStyle>
          <a:p>
            <a:pPr/>
            <a:r>
              <a:t>STRUT</a:t>
            </a:r>
          </a:p>
        </p:txBody>
      </p:sp>
      <p:sp>
        <p:nvSpPr>
          <p:cNvPr id="515" name="Circle"/>
          <p:cNvSpPr/>
          <p:nvPr/>
        </p:nvSpPr>
        <p:spPr>
          <a:xfrm>
            <a:off x="11410788" y="7865711"/>
            <a:ext cx="850901" cy="850901"/>
          </a:xfrm>
          <a:prstGeom prst="ellipse">
            <a:avLst/>
          </a:prstGeom>
          <a:ln w="63500">
            <a:solidFill>
              <a:schemeClr val="accent4">
                <a:hueOff val="-1081314"/>
                <a:satOff val="4338"/>
                <a:lumOff val="-8931"/>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516" name="Image" descr="Image"/>
          <p:cNvPicPr>
            <a:picLocks noChangeAspect="1"/>
          </p:cNvPicPr>
          <p:nvPr/>
        </p:nvPicPr>
        <p:blipFill>
          <a:blip r:embed="rId2">
            <a:extLst/>
          </a:blip>
          <a:stretch>
            <a:fillRect/>
          </a:stretch>
        </p:blipFill>
        <p:spPr>
          <a:xfrm>
            <a:off x="7769601" y="6087395"/>
            <a:ext cx="4677543" cy="3376601"/>
          </a:xfrm>
          <a:prstGeom prst="rect">
            <a:avLst/>
          </a:prstGeom>
          <a:ln w="12700">
            <a:miter lim="400000"/>
          </a:ln>
        </p:spPr>
      </p:pic>
      <p:sp>
        <p:nvSpPr>
          <p:cNvPr id="517" name="Circle"/>
          <p:cNvSpPr/>
          <p:nvPr/>
        </p:nvSpPr>
        <p:spPr>
          <a:xfrm>
            <a:off x="11455238" y="7910161"/>
            <a:ext cx="762001" cy="762001"/>
          </a:xfrm>
          <a:prstGeom prst="ellipse">
            <a:avLst/>
          </a:prstGeom>
          <a:ln w="635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8" name="STRUT"/>
          <p:cNvSpPr txBox="1"/>
          <p:nvPr/>
        </p:nvSpPr>
        <p:spPr>
          <a:xfrm>
            <a:off x="12009595" y="7900194"/>
            <a:ext cx="100800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300">
                <a:solidFill>
                  <a:schemeClr val="accent5">
                    <a:hueOff val="-82419"/>
                    <a:satOff val="-9513"/>
                    <a:lumOff val="-16343"/>
                  </a:schemeClr>
                </a:solidFill>
                <a:latin typeface="Sen Regular"/>
                <a:ea typeface="Sen Regular"/>
                <a:cs typeface="Sen Regular"/>
                <a:sym typeface="Sen Regular"/>
              </a:defRPr>
            </a:lvl1pPr>
          </a:lstStyle>
          <a:p>
            <a:pPr/>
            <a:r>
              <a:t>STRUT</a:t>
            </a:r>
          </a:p>
        </p:txBody>
      </p:sp>
      <p:sp>
        <p:nvSpPr>
          <p:cNvPr id="519" name="Circle"/>
          <p:cNvSpPr/>
          <p:nvPr/>
        </p:nvSpPr>
        <p:spPr>
          <a:xfrm>
            <a:off x="10518579" y="8391714"/>
            <a:ext cx="762001" cy="762001"/>
          </a:xfrm>
          <a:prstGeom prst="ellipse">
            <a:avLst/>
          </a:prstGeom>
          <a:ln w="635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20" name="Circle"/>
          <p:cNvSpPr/>
          <p:nvPr/>
        </p:nvSpPr>
        <p:spPr>
          <a:xfrm>
            <a:off x="10474129" y="8347264"/>
            <a:ext cx="850901" cy="850901"/>
          </a:xfrm>
          <a:prstGeom prst="ellipse">
            <a:avLst/>
          </a:prstGeom>
          <a:ln w="63500">
            <a:solidFill>
              <a:schemeClr val="accent4">
                <a:hueOff val="-1081314"/>
                <a:satOff val="4338"/>
                <a:lumOff val="-8931"/>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rudgill et. al. (2000): there are two situations in which Sapirian drift could occur in cases like New Zealand English.…"/>
          <p:cNvSpPr txBox="1"/>
          <p:nvPr/>
        </p:nvSpPr>
        <p:spPr>
          <a:xfrm>
            <a:off x="649061" y="1880898"/>
            <a:ext cx="7006621" cy="7273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7809" indent="-257809" algn="l" defTabSz="338835">
              <a:spcBef>
                <a:spcPts val="800"/>
              </a:spcBef>
              <a:buSzPct val="145000"/>
              <a:buChar char="•"/>
              <a:defRPr b="0" sz="1856">
                <a:latin typeface="Sen Bold"/>
                <a:ea typeface="Sen Bold"/>
                <a:cs typeface="Sen Bold"/>
                <a:sym typeface="Sen Bold"/>
              </a:defRPr>
            </a:pPr>
            <a:r>
              <a:t>Trudgill et. al. (2000): there are two situations in which Sapirian drift could occur in cases like New Zealand English. </a:t>
            </a:r>
          </a:p>
          <a:p>
            <a:pPr lvl="1" marL="532807" indent="-274997" algn="l" defTabSz="338835">
              <a:spcBef>
                <a:spcPts val="800"/>
              </a:spcBef>
              <a:buSzPct val="145000"/>
              <a:buChar char="•"/>
              <a:defRPr b="0" sz="1856">
                <a:latin typeface="Sen Regular"/>
                <a:ea typeface="Sen Regular"/>
                <a:cs typeface="Sen Regular"/>
                <a:sym typeface="Sen Regular"/>
              </a:defRPr>
            </a:pPr>
            <a:r>
              <a:t>A </a:t>
            </a:r>
            <a:r>
              <a:rPr>
                <a:latin typeface="Sen Bold"/>
                <a:ea typeface="Sen Bold"/>
                <a:cs typeface="Sen Bold"/>
                <a:sym typeface="Sen Bold"/>
              </a:rPr>
              <a:t>change is already in progress in the source</a:t>
            </a:r>
            <a:r>
              <a:t> variety(/ies); since it’s present at a low level in the input, it continues in the same direction after separation. </a:t>
            </a:r>
          </a:p>
          <a:p>
            <a:pPr lvl="1" marL="532807" indent="-274997" algn="l" defTabSz="338835">
              <a:spcBef>
                <a:spcPts val="800"/>
              </a:spcBef>
              <a:buSzPct val="145000"/>
              <a:buChar char="•"/>
              <a:defRPr b="0" sz="1856">
                <a:latin typeface="Sen Regular"/>
                <a:ea typeface="Sen Regular"/>
                <a:cs typeface="Sen Regular"/>
                <a:sym typeface="Sen Regular"/>
              </a:defRPr>
            </a:pPr>
            <a:r>
              <a:t>Varieties with a common source inherit </a:t>
            </a:r>
            <a:r>
              <a:rPr>
                <a:latin typeface="Sen Bold"/>
                <a:ea typeface="Sen Bold"/>
                <a:cs typeface="Sen Bold"/>
                <a:sym typeface="Sen Bold"/>
              </a:rPr>
              <a:t>shared tendencies</a:t>
            </a:r>
            <a:r>
              <a:t> — not actual changes in progress, but eg. across-the-board phonetic details that predispose further change. </a:t>
            </a:r>
          </a:p>
          <a:p>
            <a:pPr marL="257809" indent="-257809" algn="l" defTabSz="338835">
              <a:spcBef>
                <a:spcPts val="800"/>
              </a:spcBef>
              <a:buSzPct val="145000"/>
              <a:buChar char="•"/>
              <a:defRPr b="0" sz="1856">
                <a:latin typeface="Sen Bold"/>
                <a:ea typeface="Sen Bold"/>
                <a:cs typeface="Sen Bold"/>
                <a:sym typeface="Sen Bold"/>
              </a:defRPr>
            </a:pPr>
            <a:r>
              <a:t>Diphthong shift</a:t>
            </a:r>
            <a:r>
              <a:rPr>
                <a:latin typeface="Sen Regular"/>
                <a:ea typeface="Sen Regular"/>
                <a:cs typeface="Sen Regular"/>
                <a:sym typeface="Sen Regular"/>
              </a:rPr>
              <a:t>. Throughout the ONZE / Mobile Unit data, these kinds of realisation are </a:t>
            </a:r>
            <a:r>
              <a:t>consistently on the rise</a:t>
            </a:r>
            <a:r>
              <a:rPr>
                <a:latin typeface="Sen Regular"/>
                <a:ea typeface="Sen Regular"/>
                <a:cs typeface="Sen Regular"/>
                <a:sym typeface="Sen Regular"/>
              </a:rPr>
              <a:t>; the change in progress probably was inherited directly from the contemporaneous English of SE England. </a:t>
            </a:r>
            <a:endParaRPr>
              <a:latin typeface="Sen Regular"/>
              <a:ea typeface="Sen Regular"/>
              <a:cs typeface="Sen Regular"/>
              <a:sym typeface="Sen Regular"/>
            </a:endParaRPr>
          </a:p>
          <a:p>
            <a:pPr marL="257809" indent="-257809" algn="l" defTabSz="338835">
              <a:spcBef>
                <a:spcPts val="800"/>
              </a:spcBef>
              <a:buSzPct val="145000"/>
              <a:buChar char="•"/>
              <a:defRPr b="0" sz="1856">
                <a:latin typeface="Sen Bold"/>
                <a:ea typeface="Sen Bold"/>
                <a:cs typeface="Sen Bold"/>
                <a:sym typeface="Sen Bold"/>
              </a:defRPr>
            </a:pPr>
            <a:r>
              <a:t>Fronting and lowering of STRUT. </a:t>
            </a:r>
            <a:r>
              <a:rPr>
                <a:latin typeface="Sen Regular"/>
                <a:ea typeface="Sen Regular"/>
                <a:cs typeface="Sen Regular"/>
                <a:sym typeface="Sen Regular"/>
              </a:rPr>
              <a:t>STRUT in NZE is fronter and lower than in RP, although we didn’t get into this in Lecture 3; Wells vs. Bauer et al. 2007 for more. </a:t>
            </a:r>
            <a:r>
              <a:t>But in modern RP, it's also really probably fronter than the cardinal /ʌ/; inherited change again. </a:t>
            </a:r>
            <a:r>
              <a:rPr>
                <a:latin typeface="Sen Regular"/>
                <a:ea typeface="Sen Regular"/>
                <a:cs typeface="Sen Regular"/>
                <a:sym typeface="Sen Regular"/>
              </a:rPr>
              <a:t>(Also a feature of other ‘colonial English’.)</a:t>
            </a:r>
            <a:endParaRPr>
              <a:latin typeface="Sen Regular"/>
              <a:ea typeface="Sen Regular"/>
              <a:cs typeface="Sen Regular"/>
              <a:sym typeface="Sen Regular"/>
            </a:endParaRPr>
          </a:p>
          <a:p>
            <a:pPr lvl="1" marL="532807" indent="-274997" algn="l" defTabSz="338835">
              <a:spcBef>
                <a:spcPts val="800"/>
              </a:spcBef>
              <a:buSzPct val="145000"/>
              <a:buChar char="•"/>
              <a:defRPr b="0" sz="1856">
                <a:latin typeface="Sen Bold"/>
                <a:ea typeface="Sen Bold"/>
                <a:cs typeface="Sen Bold"/>
                <a:sym typeface="Sen Bold"/>
              </a:defRPr>
            </a:pPr>
            <a:r>
              <a:rPr>
                <a:latin typeface="Sen Regular"/>
                <a:ea typeface="Sen Regular"/>
                <a:cs typeface="Sen Regular"/>
                <a:sym typeface="Sen Regular"/>
              </a:rPr>
              <a:t>Already around in the descriptions of McBurney — </a:t>
            </a:r>
            <a:r>
              <a:t>NZ ahead of Australia, London?</a:t>
            </a:r>
          </a:p>
        </p:txBody>
      </p:sp>
      <p:sp>
        <p:nvSpPr>
          <p:cNvPr id="523" name="Rhoticity loss. Bailey (1996: 100) says of English English that “the shift from consonantal to vocalic r, though sporadic earlier, gathered force at the end of the eighteenth century”. Strang (1970:112) writes that “in post-vocalic position, finally or pre-consonantally, /r/ was weakened in articulation in the seventeenth century and reduced to a vocalic segment early in the eighteenth century”.…"/>
          <p:cNvSpPr txBox="1"/>
          <p:nvPr>
            <p:ph type="body" sz="half" idx="1"/>
          </p:nvPr>
        </p:nvSpPr>
        <p:spPr>
          <a:xfrm>
            <a:off x="649061" y="5002265"/>
            <a:ext cx="7006621" cy="4152526"/>
          </a:xfrm>
          <a:prstGeom prst="rect">
            <a:avLst/>
          </a:prstGeom>
          <a:solidFill>
            <a:srgbClr val="FFFFFF"/>
          </a:solidFill>
        </p:spPr>
        <p:txBody>
          <a:bodyPr anchor="t"/>
          <a:lstStyle/>
          <a:p>
            <a:pPr marL="253364" indent="-253364" defTabSz="332993">
              <a:spcBef>
                <a:spcPts val="800"/>
              </a:spcBef>
              <a:defRPr sz="1824">
                <a:latin typeface="Sen Bold"/>
                <a:ea typeface="Sen Bold"/>
                <a:cs typeface="Sen Bold"/>
                <a:sym typeface="Sen Bold"/>
              </a:defRPr>
            </a:pPr>
            <a:r>
              <a:t>Rhoticity loss. </a:t>
            </a:r>
            <a:r>
              <a:rPr>
                <a:latin typeface="Sen Regular"/>
                <a:ea typeface="Sen Regular"/>
                <a:cs typeface="Sen Regular"/>
                <a:sym typeface="Sen Regular"/>
              </a:rPr>
              <a:t>Bailey (1996: 100) says of English English that “the shift from consonantal to vocalic r, though sporadic earlier, gathered force at the end of the eighteenth century”. Strang (1970:112) writes that “in post-vocalic position, finally or pre-consonantally, /r/ was weakened in articulation in the seventeenth century and reduced to a vocalic segment early in the eighteenth century”. </a:t>
            </a:r>
            <a:endParaRPr>
              <a:latin typeface="Sen Regular"/>
              <a:ea typeface="Sen Regular"/>
              <a:cs typeface="Sen Regular"/>
              <a:sym typeface="Sen Regular"/>
            </a:endParaRPr>
          </a:p>
          <a:p>
            <a:pPr marL="253364" indent="-253364" defTabSz="332993">
              <a:spcBef>
                <a:spcPts val="800"/>
              </a:spcBef>
              <a:defRPr sz="1824">
                <a:latin typeface="Sen Bold"/>
                <a:ea typeface="Sen Bold"/>
                <a:cs typeface="Sen Bold"/>
                <a:sym typeface="Sen Bold"/>
              </a:defRPr>
            </a:pPr>
            <a:r>
              <a:rPr>
                <a:latin typeface="Sen Regular"/>
                <a:ea typeface="Sen Regular"/>
                <a:cs typeface="Sen Regular"/>
                <a:sym typeface="Sen Regular"/>
              </a:rPr>
              <a:t>There’s some uncertainty about dating the development of non-rhoticity in England (and as you know, there has been plenty of progression of this change over the last hundred years; these categorical statements are too categorical). </a:t>
            </a:r>
            <a:endParaRPr>
              <a:latin typeface="Sen Regular"/>
              <a:ea typeface="Sen Regular"/>
              <a:cs typeface="Sen Regular"/>
              <a:sym typeface="Sen Regular"/>
            </a:endParaRPr>
          </a:p>
          <a:p>
            <a:pPr marL="292953" indent="-292953" defTabSz="332993">
              <a:spcBef>
                <a:spcPts val="400"/>
              </a:spcBef>
              <a:defRPr sz="2109"/>
            </a:pPr>
            <a:r>
              <a:t>Two possible explanations, of which Trudgill et al. prefer the second: </a:t>
            </a:r>
          </a:p>
        </p:txBody>
      </p:sp>
      <p:sp>
        <p:nvSpPr>
          <p:cNvPr id="524" name="Drift"/>
          <p:cNvSpPr txBox="1"/>
          <p:nvPr>
            <p:ph type="title"/>
          </p:nvPr>
        </p:nvSpPr>
        <p:spPr>
          <a:prstGeom prst="rect">
            <a:avLst/>
          </a:prstGeom>
        </p:spPr>
        <p:txBody>
          <a:bodyPr/>
          <a:lstStyle>
            <a:lvl1pPr>
              <a:defRPr sz="4700"/>
            </a:lvl1pPr>
          </a:lstStyle>
          <a:p>
            <a:pPr/>
            <a:r>
              <a:t>Drift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rudgill et. al. (2000): there are two situations in which Sapirian drift could occur in cases like New Zealand English.…"/>
          <p:cNvSpPr txBox="1"/>
          <p:nvPr/>
        </p:nvSpPr>
        <p:spPr>
          <a:xfrm>
            <a:off x="649061" y="1880898"/>
            <a:ext cx="7006621" cy="7273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57809" indent="-257809" algn="l" defTabSz="338835">
              <a:spcBef>
                <a:spcPts val="800"/>
              </a:spcBef>
              <a:buSzPct val="145000"/>
              <a:buChar char="•"/>
              <a:defRPr b="0" sz="1856">
                <a:latin typeface="Sen Bold"/>
                <a:ea typeface="Sen Bold"/>
                <a:cs typeface="Sen Bold"/>
                <a:sym typeface="Sen Bold"/>
              </a:defRPr>
            </a:pPr>
            <a:r>
              <a:t>Trudgill et. al. (2000): there are two situations in which Sapirian drift could occur in cases like New Zealand English. </a:t>
            </a:r>
          </a:p>
          <a:p>
            <a:pPr lvl="1" marL="532807" indent="-274997" algn="l" defTabSz="338835">
              <a:spcBef>
                <a:spcPts val="800"/>
              </a:spcBef>
              <a:buSzPct val="145000"/>
              <a:buChar char="•"/>
              <a:defRPr b="0" sz="1856">
                <a:latin typeface="Sen Regular"/>
                <a:ea typeface="Sen Regular"/>
                <a:cs typeface="Sen Regular"/>
                <a:sym typeface="Sen Regular"/>
              </a:defRPr>
            </a:pPr>
            <a:r>
              <a:t>A </a:t>
            </a:r>
            <a:r>
              <a:rPr>
                <a:latin typeface="Sen Bold"/>
                <a:ea typeface="Sen Bold"/>
                <a:cs typeface="Sen Bold"/>
                <a:sym typeface="Sen Bold"/>
              </a:rPr>
              <a:t>change is already in progress in the source</a:t>
            </a:r>
            <a:r>
              <a:t> variety(/ies); since it’s present at a low level in the input, it continues in the same direction after separation. </a:t>
            </a:r>
          </a:p>
          <a:p>
            <a:pPr lvl="1" marL="532807" indent="-274997" algn="l" defTabSz="338835">
              <a:spcBef>
                <a:spcPts val="800"/>
              </a:spcBef>
              <a:buSzPct val="145000"/>
              <a:buChar char="•"/>
              <a:defRPr b="0" sz="1856">
                <a:latin typeface="Sen Regular"/>
                <a:ea typeface="Sen Regular"/>
                <a:cs typeface="Sen Regular"/>
                <a:sym typeface="Sen Regular"/>
              </a:defRPr>
            </a:pPr>
            <a:r>
              <a:t>Varieties with a common source inherit </a:t>
            </a:r>
            <a:r>
              <a:rPr>
                <a:latin typeface="Sen Bold"/>
                <a:ea typeface="Sen Bold"/>
                <a:cs typeface="Sen Bold"/>
                <a:sym typeface="Sen Bold"/>
              </a:rPr>
              <a:t>shared tendencies</a:t>
            </a:r>
            <a:r>
              <a:t> — not actual changes in progress, but eg. across-the-board phonetic details that predispose further change. </a:t>
            </a:r>
          </a:p>
          <a:p>
            <a:pPr marL="257809" indent="-257809" algn="l" defTabSz="338835">
              <a:spcBef>
                <a:spcPts val="800"/>
              </a:spcBef>
              <a:buSzPct val="145000"/>
              <a:buChar char="•"/>
              <a:defRPr b="0" sz="1856">
                <a:latin typeface="Sen Bold"/>
                <a:ea typeface="Sen Bold"/>
                <a:cs typeface="Sen Bold"/>
                <a:sym typeface="Sen Bold"/>
              </a:defRPr>
            </a:pPr>
            <a:r>
              <a:t>Diphthong shift</a:t>
            </a:r>
            <a:r>
              <a:rPr>
                <a:latin typeface="Sen Regular"/>
                <a:ea typeface="Sen Regular"/>
                <a:cs typeface="Sen Regular"/>
                <a:sym typeface="Sen Regular"/>
              </a:rPr>
              <a:t>. Throughout the ONZE / Mobile Unit data, these kinds of realisation are </a:t>
            </a:r>
            <a:r>
              <a:t>consistently on the rise</a:t>
            </a:r>
            <a:r>
              <a:rPr>
                <a:latin typeface="Sen Regular"/>
                <a:ea typeface="Sen Regular"/>
                <a:cs typeface="Sen Regular"/>
                <a:sym typeface="Sen Regular"/>
              </a:rPr>
              <a:t>; the change in progress probably was inherited directly from the contemporaneous English of SE England. </a:t>
            </a:r>
            <a:endParaRPr>
              <a:latin typeface="Sen Regular"/>
              <a:ea typeface="Sen Regular"/>
              <a:cs typeface="Sen Regular"/>
              <a:sym typeface="Sen Regular"/>
            </a:endParaRPr>
          </a:p>
          <a:p>
            <a:pPr marL="257809" indent="-257809" algn="l" defTabSz="338835">
              <a:spcBef>
                <a:spcPts val="800"/>
              </a:spcBef>
              <a:buSzPct val="145000"/>
              <a:buChar char="•"/>
              <a:defRPr b="0" sz="1856">
                <a:latin typeface="Sen Bold"/>
                <a:ea typeface="Sen Bold"/>
                <a:cs typeface="Sen Bold"/>
                <a:sym typeface="Sen Bold"/>
              </a:defRPr>
            </a:pPr>
            <a:r>
              <a:t>Fronting and lowering of STRUT. </a:t>
            </a:r>
            <a:r>
              <a:rPr>
                <a:latin typeface="Sen Regular"/>
                <a:ea typeface="Sen Regular"/>
                <a:cs typeface="Sen Regular"/>
                <a:sym typeface="Sen Regular"/>
              </a:rPr>
              <a:t>STRUT in NZE is fronter and lower than in RP, although we didn’t get into this in Lecture 3; Wells vs. Bauer et al. 2007 for more. </a:t>
            </a:r>
            <a:r>
              <a:t>But in modern RP, it's also really probably fronter than the cardinal /ʌ/; inherited change again. </a:t>
            </a:r>
            <a:r>
              <a:rPr>
                <a:latin typeface="Sen Regular"/>
                <a:ea typeface="Sen Regular"/>
                <a:cs typeface="Sen Regular"/>
                <a:sym typeface="Sen Regular"/>
              </a:rPr>
              <a:t>(Also a feature of other ‘colonial English’.)</a:t>
            </a:r>
            <a:endParaRPr>
              <a:latin typeface="Sen Regular"/>
              <a:ea typeface="Sen Regular"/>
              <a:cs typeface="Sen Regular"/>
              <a:sym typeface="Sen Regular"/>
            </a:endParaRPr>
          </a:p>
          <a:p>
            <a:pPr lvl="1" marL="532807" indent="-274997" algn="l" defTabSz="338835">
              <a:spcBef>
                <a:spcPts val="800"/>
              </a:spcBef>
              <a:buSzPct val="145000"/>
              <a:buChar char="•"/>
              <a:defRPr b="0" sz="1856">
                <a:latin typeface="Sen Bold"/>
                <a:ea typeface="Sen Bold"/>
                <a:cs typeface="Sen Bold"/>
                <a:sym typeface="Sen Bold"/>
              </a:defRPr>
            </a:pPr>
            <a:r>
              <a:rPr>
                <a:latin typeface="Sen Regular"/>
                <a:ea typeface="Sen Regular"/>
                <a:cs typeface="Sen Regular"/>
                <a:sym typeface="Sen Regular"/>
              </a:rPr>
              <a:t>Already around in the descriptions of McBurney — </a:t>
            </a:r>
            <a:r>
              <a:t>NZ ahead of Australia, London?</a:t>
            </a:r>
          </a:p>
        </p:txBody>
      </p:sp>
      <p:sp>
        <p:nvSpPr>
          <p:cNvPr id="527" name="Drift"/>
          <p:cNvSpPr txBox="1"/>
          <p:nvPr>
            <p:ph type="title"/>
          </p:nvPr>
        </p:nvSpPr>
        <p:spPr>
          <a:prstGeom prst="rect">
            <a:avLst/>
          </a:prstGeom>
        </p:spPr>
        <p:txBody>
          <a:bodyPr/>
          <a:lstStyle>
            <a:lvl1pPr>
              <a:defRPr sz="4700"/>
            </a:lvl1pPr>
          </a:lstStyle>
          <a:p>
            <a:pPr/>
            <a:r>
              <a:t>Drift</a:t>
            </a:r>
          </a:p>
        </p:txBody>
      </p:sp>
      <p:sp>
        <p:nvSpPr>
          <p:cNvPr id="528" name="The influence of the prestige British model.…"/>
          <p:cNvSpPr txBox="1"/>
          <p:nvPr/>
        </p:nvSpPr>
        <p:spPr>
          <a:xfrm>
            <a:off x="7797086" y="1893598"/>
            <a:ext cx="4787230" cy="7248493"/>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400883" indent="-400883" algn="l" defTabSz="455675">
              <a:spcBef>
                <a:spcPts val="600"/>
              </a:spcBef>
              <a:buSzPct val="145000"/>
              <a:buChar char="•"/>
              <a:defRPr b="0" sz="2885">
                <a:latin typeface="Sen Bold"/>
                <a:ea typeface="Sen Bold"/>
                <a:cs typeface="Sen Bold"/>
                <a:sym typeface="Sen Bold"/>
              </a:defRPr>
            </a:pPr>
            <a:r>
              <a:t>The influence of the prestige British model. </a:t>
            </a:r>
          </a:p>
          <a:p>
            <a:pPr marL="400883" indent="-400883" algn="l" defTabSz="455675">
              <a:spcBef>
                <a:spcPts val="600"/>
              </a:spcBef>
              <a:buSzPct val="145000"/>
              <a:buChar char="•"/>
              <a:defRPr b="0" sz="2885">
                <a:latin typeface="Sen Bold"/>
                <a:ea typeface="Sen Bold"/>
                <a:cs typeface="Sen Bold"/>
                <a:sym typeface="Sen Bold"/>
              </a:defRPr>
            </a:pPr>
            <a:r>
              <a:t>Continued implementation of some inherited piece of phonetic detail — ‘weak’ articulations of the rhotic and the existence of low levels of post-vocalic rhotic loss throughout the population led to rhoticity loss ‘taking off’ as a sound change, as it did in English. </a:t>
            </a:r>
          </a:p>
        </p:txBody>
      </p:sp>
      <p:sp>
        <p:nvSpPr>
          <p:cNvPr id="529" name="Rhoticity loss. Bailey (1996: 100) says of English English that “the shift from consonantal to vocalic r, though sporadic earlier, gathered force at the end of the eighteenth century”. Strang (1970:112) writes that “in post-vocalic position, finally or pre-consonantally, /r/ was weakened in articulation in the seventeenth century and reduced to a vocalic segment early in the eighteenth century”.…"/>
          <p:cNvSpPr txBox="1"/>
          <p:nvPr>
            <p:ph type="body" sz="half" idx="1"/>
          </p:nvPr>
        </p:nvSpPr>
        <p:spPr>
          <a:xfrm>
            <a:off x="649061" y="5002265"/>
            <a:ext cx="7006621" cy="4152526"/>
          </a:xfrm>
          <a:prstGeom prst="rect">
            <a:avLst/>
          </a:prstGeom>
          <a:solidFill>
            <a:srgbClr val="FFFFFF"/>
          </a:solidFill>
        </p:spPr>
        <p:txBody>
          <a:bodyPr anchor="t"/>
          <a:lstStyle/>
          <a:p>
            <a:pPr marL="253364" indent="-253364" defTabSz="332993">
              <a:spcBef>
                <a:spcPts val="800"/>
              </a:spcBef>
              <a:defRPr sz="1824">
                <a:latin typeface="Sen Bold"/>
                <a:ea typeface="Sen Bold"/>
                <a:cs typeface="Sen Bold"/>
                <a:sym typeface="Sen Bold"/>
              </a:defRPr>
            </a:pPr>
            <a:r>
              <a:t>Rhoticity loss. </a:t>
            </a:r>
            <a:r>
              <a:rPr>
                <a:latin typeface="Sen Regular"/>
                <a:ea typeface="Sen Regular"/>
                <a:cs typeface="Sen Regular"/>
                <a:sym typeface="Sen Regular"/>
              </a:rPr>
              <a:t>Bailey (1996: 100) says of English English that “the shift from consonantal to vocalic r, though sporadic earlier, gathered force at the end of the eighteenth century”. Strang (1970:112) writes that “in post-vocalic position, finally or pre-consonantally, /r/ was weakened in articulation in the seventeenth century and reduced to a vocalic segment early in the eighteenth century”. </a:t>
            </a:r>
            <a:endParaRPr>
              <a:latin typeface="Sen Regular"/>
              <a:ea typeface="Sen Regular"/>
              <a:cs typeface="Sen Regular"/>
              <a:sym typeface="Sen Regular"/>
            </a:endParaRPr>
          </a:p>
          <a:p>
            <a:pPr marL="253364" indent="-253364" defTabSz="332993">
              <a:spcBef>
                <a:spcPts val="800"/>
              </a:spcBef>
              <a:defRPr sz="1824">
                <a:latin typeface="Sen Bold"/>
                <a:ea typeface="Sen Bold"/>
                <a:cs typeface="Sen Bold"/>
                <a:sym typeface="Sen Bold"/>
              </a:defRPr>
            </a:pPr>
            <a:r>
              <a:rPr>
                <a:latin typeface="Sen Regular"/>
                <a:ea typeface="Sen Regular"/>
                <a:cs typeface="Sen Regular"/>
                <a:sym typeface="Sen Regular"/>
              </a:rPr>
              <a:t>There’s some uncertainty about dating the development of non-rhoticity in England (and as you know, there has been plenty of progression of this change over the last hundred years; these categorical statements are too categorical). </a:t>
            </a:r>
            <a:endParaRPr>
              <a:latin typeface="Sen Regular"/>
              <a:ea typeface="Sen Regular"/>
              <a:cs typeface="Sen Regular"/>
              <a:sym typeface="Sen Regular"/>
            </a:endParaRPr>
          </a:p>
          <a:p>
            <a:pPr marL="292953" indent="-292953" defTabSz="332993">
              <a:spcBef>
                <a:spcPts val="400"/>
              </a:spcBef>
              <a:defRPr sz="2109"/>
            </a:pPr>
            <a:r>
              <a:t>Two possible explanations, of which Trudgill et al. prefer the second: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rudgill et. al. (2000): there are two situations in which Sapirian drift could occur in cases like New Zealand English.…"/>
          <p:cNvSpPr txBox="1"/>
          <p:nvPr>
            <p:ph type="body" idx="1"/>
          </p:nvPr>
        </p:nvSpPr>
        <p:spPr>
          <a:xfrm>
            <a:off x="649061" y="1880898"/>
            <a:ext cx="7006621" cy="7273893"/>
          </a:xfrm>
          <a:prstGeom prst="rect">
            <a:avLst/>
          </a:prstGeom>
        </p:spPr>
        <p:txBody>
          <a:bodyPr anchor="t"/>
          <a:lstStyle/>
          <a:p>
            <a:pPr marL="257809" indent="-257809" defTabSz="338835">
              <a:spcBef>
                <a:spcPts val="800"/>
              </a:spcBef>
              <a:defRPr sz="1856">
                <a:latin typeface="Sen Bold"/>
                <a:ea typeface="Sen Bold"/>
                <a:cs typeface="Sen Bold"/>
                <a:sym typeface="Sen Bold"/>
              </a:defRPr>
            </a:pPr>
            <a:r>
              <a:t>Trudgill et. al. (2000): there are two situations in which Sapirian drift could occur in cases like New Zealand English. </a:t>
            </a:r>
          </a:p>
          <a:p>
            <a:pPr lvl="1" marL="532807" indent="-274997" defTabSz="338835">
              <a:spcBef>
                <a:spcPts val="800"/>
              </a:spcBef>
              <a:defRPr sz="1856"/>
            </a:pPr>
            <a:r>
              <a:t>A </a:t>
            </a:r>
            <a:r>
              <a:rPr>
                <a:latin typeface="Sen Bold"/>
                <a:ea typeface="Sen Bold"/>
                <a:cs typeface="Sen Bold"/>
                <a:sym typeface="Sen Bold"/>
              </a:rPr>
              <a:t>change is already in progress in the source</a:t>
            </a:r>
            <a:r>
              <a:t> variety(/ies); since it’s present at a low level in the input, it continues in the same direction after separation. </a:t>
            </a:r>
          </a:p>
          <a:p>
            <a:pPr lvl="1" marL="532807" indent="-274997" defTabSz="338835">
              <a:spcBef>
                <a:spcPts val="800"/>
              </a:spcBef>
              <a:defRPr sz="1856"/>
            </a:pPr>
            <a:r>
              <a:t>Varieties with a common source inherit </a:t>
            </a:r>
            <a:r>
              <a:rPr>
                <a:latin typeface="Sen Bold"/>
                <a:ea typeface="Sen Bold"/>
                <a:cs typeface="Sen Bold"/>
                <a:sym typeface="Sen Bold"/>
              </a:rPr>
              <a:t>shared tendencies</a:t>
            </a:r>
            <a:r>
              <a:t> — not actual changes in progress, but eg. across-the-board phonetic details that predispose further change. </a:t>
            </a:r>
          </a:p>
          <a:p>
            <a:pPr marL="257809" indent="-257809" defTabSz="338835">
              <a:spcBef>
                <a:spcPts val="800"/>
              </a:spcBef>
              <a:defRPr sz="1856">
                <a:latin typeface="Sen Bold"/>
                <a:ea typeface="Sen Bold"/>
                <a:cs typeface="Sen Bold"/>
                <a:sym typeface="Sen Bold"/>
              </a:defRPr>
            </a:pPr>
            <a:r>
              <a:t>Happy-tensing, </a:t>
            </a:r>
            <a:r>
              <a:rPr>
                <a:latin typeface="Sen Regular"/>
                <a:ea typeface="Sen Regular"/>
                <a:cs typeface="Sen Regular"/>
                <a:sym typeface="Sen Regular"/>
              </a:rPr>
              <a:t>/i/ in the final syllable of ‘happy’, ‘money’. In England, this is most characteristic of southern accents; </a:t>
            </a:r>
            <a:r>
              <a:t>completely absent from the ONZE informants born in the 1850s, but begins to show up in those born in the 1860s, increasing gradually thereafter. </a:t>
            </a:r>
            <a:endParaRPr>
              <a:latin typeface="Sen Regular"/>
              <a:ea typeface="Sen Regular"/>
              <a:cs typeface="Sen Regular"/>
              <a:sym typeface="Sen Regular"/>
            </a:endParaRPr>
          </a:p>
          <a:p>
            <a:pPr lvl="1" marL="532807" indent="-274997" defTabSz="338835">
              <a:spcBef>
                <a:spcPts val="800"/>
              </a:spcBef>
              <a:defRPr sz="1856">
                <a:latin typeface="Sen Bold"/>
                <a:ea typeface="Sen Bold"/>
                <a:cs typeface="Sen Bold"/>
                <a:sym typeface="Sen Bold"/>
              </a:defRPr>
            </a:pPr>
            <a:r>
              <a:rPr>
                <a:latin typeface="Sen Regular"/>
                <a:ea typeface="Sen Regular"/>
                <a:cs typeface="Sen Regular"/>
                <a:sym typeface="Sen Regular"/>
              </a:rPr>
              <a:t>Trudgill et al: This makes it less likely that HAPPY-tensing arrived in New Zealand from Britain, and more likely that it started life independently in New Zealand; what NZE inherited was some kind of pre-phonological phonetic property, and the structural condition that in most varieties of English, the distinction between /ɪ/ and /i/ is neutralised in unstressed word-final position anyway. </a:t>
            </a:r>
          </a:p>
        </p:txBody>
      </p:sp>
      <p:sp>
        <p:nvSpPr>
          <p:cNvPr id="532" name="Drift"/>
          <p:cNvSpPr txBox="1"/>
          <p:nvPr>
            <p:ph type="title"/>
          </p:nvPr>
        </p:nvSpPr>
        <p:spPr>
          <a:prstGeom prst="rect">
            <a:avLst/>
          </a:prstGeom>
        </p:spPr>
        <p:txBody>
          <a:bodyPr/>
          <a:lstStyle>
            <a:lvl1pPr>
              <a:defRPr sz="4700"/>
            </a:lvl1pPr>
          </a:lstStyle>
          <a:p>
            <a:pPr/>
            <a:r>
              <a:t>Drift</a:t>
            </a:r>
          </a:p>
        </p:txBody>
      </p:sp>
      <p:sp>
        <p:nvSpPr>
          <p:cNvPr id="533" name="Rectangle"/>
          <p:cNvSpPr/>
          <p:nvPr/>
        </p:nvSpPr>
        <p:spPr>
          <a:xfrm>
            <a:off x="474186" y="4991099"/>
            <a:ext cx="7356370" cy="3951590"/>
          </a:xfrm>
          <a:prstGeom prst="rect">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ummarising what Trudgill and colleagues think about New Zealand English:…"/>
          <p:cNvSpPr txBox="1"/>
          <p:nvPr>
            <p:ph type="body" idx="1"/>
          </p:nvPr>
        </p:nvSpPr>
        <p:spPr>
          <a:xfrm>
            <a:off x="649061" y="1880898"/>
            <a:ext cx="11706678" cy="7273893"/>
          </a:xfrm>
          <a:prstGeom prst="rect">
            <a:avLst/>
          </a:prstGeom>
        </p:spPr>
        <p:txBody>
          <a:bodyPr/>
          <a:lstStyle/>
          <a:p>
            <a:pPr marL="337820" indent="-337820" defTabSz="443991">
              <a:spcBef>
                <a:spcPts val="1100"/>
              </a:spcBef>
              <a:defRPr sz="2432"/>
            </a:pPr>
            <a:r>
              <a:t>Summarising what Trudgill and colleagues think about New Zealand English: </a:t>
            </a:r>
          </a:p>
          <a:p>
            <a:pPr lvl="1" marL="675640" indent="-337820" defTabSz="443991">
              <a:spcBef>
                <a:spcPts val="1100"/>
              </a:spcBef>
              <a:defRPr sz="2432">
                <a:latin typeface="Sen Bold"/>
                <a:ea typeface="Sen Bold"/>
                <a:cs typeface="Sen Bold"/>
                <a:sym typeface="Sen Bold"/>
              </a:defRPr>
            </a:pPr>
            <a:r>
              <a:t>New dialect formation</a:t>
            </a:r>
            <a:r>
              <a:rPr>
                <a:latin typeface="Sen Regular"/>
                <a:ea typeface="Sen Regular"/>
                <a:cs typeface="Sen Regular"/>
                <a:sym typeface="Sen Regular"/>
              </a:rPr>
              <a:t>: in situations in which dialects ‘mix’, the final winners tend to be whatever the </a:t>
            </a:r>
            <a:r>
              <a:t>majority</a:t>
            </a:r>
            <a:r>
              <a:rPr>
                <a:latin typeface="Sen Regular"/>
                <a:ea typeface="Sen Regular"/>
                <a:cs typeface="Sen Regular"/>
                <a:sym typeface="Sen Regular"/>
              </a:rPr>
              <a:t> was in the input, after an intermediate period of variability. This is then related to </a:t>
            </a:r>
            <a:r>
              <a:t>dialect levelling</a:t>
            </a:r>
            <a:r>
              <a:rPr>
                <a:latin typeface="Sen Regular"/>
                <a:ea typeface="Sen Regular"/>
                <a:cs typeface="Sen Regular"/>
                <a:sym typeface="Sen Regular"/>
              </a:rPr>
              <a:t>; what is it that causes Tyneside speakers (Watt 2000) to converge towards particular forms over time?</a:t>
            </a:r>
            <a:endParaRPr>
              <a:latin typeface="Sen Regular"/>
              <a:ea typeface="Sen Regular"/>
              <a:cs typeface="Sen Regular"/>
              <a:sym typeface="Sen Regular"/>
            </a:endParaRPr>
          </a:p>
          <a:p>
            <a:pPr lvl="1" marL="675640" indent="-337820" defTabSz="443991">
              <a:spcBef>
                <a:spcPts val="1100"/>
              </a:spcBef>
              <a:defRPr sz="2432">
                <a:latin typeface="Sen Bold"/>
                <a:ea typeface="Sen Bold"/>
                <a:cs typeface="Sen Bold"/>
                <a:sym typeface="Sen Bold"/>
              </a:defRPr>
            </a:pPr>
            <a:r>
              <a:t>Drift: </a:t>
            </a:r>
            <a:r>
              <a:rPr>
                <a:latin typeface="Sen Regular"/>
                <a:ea typeface="Sen Regular"/>
                <a:cs typeface="Sen Regular"/>
                <a:sym typeface="Sen Regular"/>
              </a:rPr>
              <a:t>similar changes occur in the ‘New Englishes’ because they’ve inherited the predisposing conditions that set up particular changes. </a:t>
            </a:r>
            <a:endParaRPr>
              <a:latin typeface="Sen Regular"/>
              <a:ea typeface="Sen Regular"/>
              <a:cs typeface="Sen Regular"/>
              <a:sym typeface="Sen Regular"/>
            </a:endParaRPr>
          </a:p>
          <a:p>
            <a:pPr marL="337820" indent="-337820" defTabSz="443991">
              <a:spcBef>
                <a:spcPts val="1100"/>
              </a:spcBef>
              <a:defRPr sz="2432">
                <a:latin typeface="Sen Bold"/>
                <a:ea typeface="Sen Bold"/>
                <a:cs typeface="Sen Bold"/>
                <a:sym typeface="Sen Bold"/>
              </a:defRPr>
            </a:pPr>
            <a:r>
              <a:rPr>
                <a:latin typeface="Sen Regular"/>
                <a:ea typeface="Sen Regular"/>
                <a:cs typeface="Sen Regular"/>
                <a:sym typeface="Sen Regular"/>
              </a:rPr>
              <a:t>Other cases to think about: work also by Trudgill on the formation of new varieties in the </a:t>
            </a:r>
            <a:r>
              <a:t>new towns</a:t>
            </a:r>
            <a:r>
              <a:rPr>
                <a:latin typeface="Sen Regular"/>
                <a:ea typeface="Sen Regular"/>
                <a:cs typeface="Sen Regular"/>
                <a:sym typeface="Sen Regular"/>
              </a:rPr>
              <a:t> (e. g. Milton Keynes); Honeybone (2007) on </a:t>
            </a:r>
            <a:r>
              <a:t>Liverpool English</a:t>
            </a:r>
            <a:r>
              <a:rPr>
                <a:latin typeface="Sen Regular"/>
                <a:ea typeface="Sen Regular"/>
                <a:cs typeface="Sen Regular"/>
                <a:sym typeface="Sen Regular"/>
              </a:rPr>
              <a:t>, which he argues underwent a similar process with input from the surrounding Lancashire varieties, Irish, Scottish, and Welsh English. </a:t>
            </a:r>
            <a:endParaRPr>
              <a:latin typeface="Sen Regular"/>
              <a:ea typeface="Sen Regular"/>
              <a:cs typeface="Sen Regular"/>
              <a:sym typeface="Sen Regular"/>
            </a:endParaRPr>
          </a:p>
          <a:p>
            <a:pPr marL="337820" indent="-337820" defTabSz="443991">
              <a:spcBef>
                <a:spcPts val="1100"/>
              </a:spcBef>
              <a:defRPr sz="2432">
                <a:latin typeface="Sen Bold"/>
                <a:ea typeface="Sen Bold"/>
                <a:cs typeface="Sen Bold"/>
                <a:sym typeface="Sen Bold"/>
              </a:defRPr>
            </a:pPr>
            <a:r>
              <a:rPr>
                <a:latin typeface="Sen Regular"/>
                <a:ea typeface="Sen Regular"/>
                <a:cs typeface="Sen Regular"/>
                <a:sym typeface="Sen Regular"/>
              </a:rPr>
              <a:t>The general problems of the geographical diffusion of languae change. </a:t>
            </a:r>
            <a:endParaRPr>
              <a:latin typeface="Sen Regular"/>
              <a:ea typeface="Sen Regular"/>
              <a:cs typeface="Sen Regular"/>
              <a:sym typeface="Sen Regular"/>
            </a:endParaRPr>
          </a:p>
          <a:p>
            <a:pPr marL="337820" indent="-337820" defTabSz="443991">
              <a:spcBef>
                <a:spcPts val="1100"/>
              </a:spcBef>
              <a:defRPr sz="2432">
                <a:latin typeface="Sen Bold"/>
                <a:ea typeface="Sen Bold"/>
                <a:cs typeface="Sen Bold"/>
                <a:sym typeface="Sen Bold"/>
              </a:defRPr>
            </a:pPr>
            <a:r>
              <a:t>Something to keep in mind for next week: do we think that the effects seen here are unlike other ‘contact’ effects </a:t>
            </a:r>
            <a:r>
              <a:rPr u="sng"/>
              <a:t>because</a:t>
            </a:r>
            <a:r>
              <a:t> the varieties that are in contact are close enough to be considered ‘the same language’? </a:t>
            </a:r>
          </a:p>
        </p:txBody>
      </p:sp>
      <p:sp>
        <p:nvSpPr>
          <p:cNvPr id="536" name="Summary"/>
          <p:cNvSpPr txBox="1"/>
          <p:nvPr>
            <p:ph type="title"/>
          </p:nvPr>
        </p:nvSpPr>
        <p:spPr>
          <a:prstGeom prst="rect">
            <a:avLst/>
          </a:prstGeom>
        </p:spPr>
        <p:txBody>
          <a:bodyPr/>
          <a:lstStyle>
            <a:lvl1pPr>
              <a:defRPr sz="4700"/>
            </a:lvl1pPr>
          </a:lstStyle>
          <a:p>
            <a:pPr/>
            <a:r>
              <a:t>Summary</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Bonus content. Modern New Zealand English in the wild: Fr[ɪ]d the football-playing sheep from Otago."/>
          <p:cNvSpPr txBox="1"/>
          <p:nvPr>
            <p:ph type="body" sz="quarter" idx="1"/>
          </p:nvPr>
        </p:nvSpPr>
        <p:spPr>
          <a:xfrm>
            <a:off x="649061" y="8392579"/>
            <a:ext cx="11706678" cy="642174"/>
          </a:xfrm>
          <a:prstGeom prst="rect">
            <a:avLst/>
          </a:prstGeom>
        </p:spPr>
        <p:txBody>
          <a:bodyPr/>
          <a:lstStyle/>
          <a:p>
            <a:pPr marL="248920" indent="-248920" defTabSz="327152">
              <a:spcBef>
                <a:spcPts val="800"/>
              </a:spcBef>
              <a:defRPr sz="1792"/>
            </a:pPr>
            <a:r>
              <a:rPr>
                <a:latin typeface="Sen Bold"/>
                <a:ea typeface="Sen Bold"/>
                <a:cs typeface="Sen Bold"/>
                <a:sym typeface="Sen Bold"/>
              </a:rPr>
              <a:t>Bonus content.</a:t>
            </a:r>
            <a:r>
              <a:t> Modern New Zealand English in the wild: </a:t>
            </a:r>
            <a:r>
              <a:rPr u="sng">
                <a:solidFill>
                  <a:srgbClr val="0013FF"/>
                </a:solidFill>
                <a:latin typeface="Sen Bold"/>
                <a:ea typeface="Sen Bold"/>
                <a:cs typeface="Sen Bold"/>
                <a:sym typeface="Sen Bold"/>
                <a:hlinkClick r:id="rId2" invalidUrl="" action="" tgtFrame="" tooltip="" history="1" highlightClick="0" endSnd="0"/>
              </a:rPr>
              <a:t>Fr[ɪ]d the football-playing sheep from Otago</a:t>
            </a:r>
            <a:r>
              <a:rPr>
                <a:solidFill>
                  <a:srgbClr val="0013FF"/>
                </a:solidFill>
                <a:latin typeface="Sen Bold"/>
                <a:ea typeface="Sen Bold"/>
                <a:cs typeface="Sen Bold"/>
                <a:sym typeface="Sen Bold"/>
              </a:rPr>
              <a:t>.</a:t>
            </a:r>
            <a:r>
              <a:t> </a:t>
            </a:r>
          </a:p>
        </p:txBody>
      </p:sp>
      <p:sp>
        <p:nvSpPr>
          <p:cNvPr id="539" name="Suggested reading"/>
          <p:cNvSpPr txBox="1"/>
          <p:nvPr>
            <p:ph type="title"/>
          </p:nvPr>
        </p:nvSpPr>
        <p:spPr>
          <a:prstGeom prst="rect">
            <a:avLst/>
          </a:prstGeom>
        </p:spPr>
        <p:txBody>
          <a:bodyPr/>
          <a:lstStyle/>
          <a:p>
            <a:pPr lvl="1">
              <a:defRPr sz="4700">
                <a:latin typeface="Sen Bold"/>
                <a:ea typeface="Sen Bold"/>
                <a:cs typeface="Sen Bold"/>
                <a:sym typeface="Sen Bold"/>
              </a:defRPr>
            </a:pPr>
            <a:r>
              <a:t>Suggested reading</a:t>
            </a:r>
          </a:p>
        </p:txBody>
      </p:sp>
      <p:sp>
        <p:nvSpPr>
          <p:cNvPr id="540" name="Not a full list of references, get in touch if you’re looking for anything else mentioned.…"/>
          <p:cNvSpPr txBox="1"/>
          <p:nvPr/>
        </p:nvSpPr>
        <p:spPr>
          <a:xfrm>
            <a:off x="649061" y="1880898"/>
            <a:ext cx="11706678" cy="65286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02260" indent="-302260" algn="l" defTabSz="397256">
              <a:spcBef>
                <a:spcPts val="1000"/>
              </a:spcBef>
              <a:buSzPct val="145000"/>
              <a:buChar char="•"/>
              <a:defRPr b="0" sz="2176">
                <a:latin typeface="Sen Regular"/>
                <a:ea typeface="Sen Regular"/>
                <a:cs typeface="Sen Regular"/>
                <a:sym typeface="Sen Regular"/>
              </a:defRPr>
            </a:pPr>
            <a:r>
              <a:t>Not a full list of references, get in touch if you’re looking for anything else mentioned.</a:t>
            </a:r>
          </a:p>
          <a:p>
            <a:pPr lvl="1" marL="604520" indent="-302260" algn="l" defTabSz="397256">
              <a:spcBef>
                <a:spcPts val="1000"/>
              </a:spcBef>
              <a:buSzPct val="145000"/>
              <a:buChar char="•"/>
              <a:defRPr b="0" sz="2176">
                <a:latin typeface="Sen Regular"/>
                <a:ea typeface="Sen Regular"/>
                <a:cs typeface="Sen Regular"/>
                <a:sym typeface="Sen Regular"/>
              </a:defRPr>
            </a:pPr>
            <a:r>
              <a:t>Gordon, Elizabeth, et al. 2004. New Zealand English: Its origins and evolution. Cambridge: Cambridge University Press. </a:t>
            </a:r>
          </a:p>
          <a:p>
            <a:pPr lvl="1" marL="604520" indent="-302260" algn="l" defTabSz="397256">
              <a:spcBef>
                <a:spcPts val="1000"/>
              </a:spcBef>
              <a:buSzPct val="145000"/>
              <a:buChar char="•"/>
              <a:defRPr b="0" sz="2176">
                <a:latin typeface="Sen Regular"/>
                <a:ea typeface="Sen Regular"/>
                <a:cs typeface="Sen Regular"/>
                <a:sym typeface="Sen Regular"/>
              </a:defRPr>
            </a:pPr>
            <a:r>
              <a:t>Trudgill, Peter, Elizabeth Gordon, Gillian Lewis &amp; Margaret Maclagan. 2000a. Determinism in new-dialect formation and the genesis of New Zealand English. Journal of Linguistics 36, 299–318.</a:t>
            </a:r>
          </a:p>
          <a:p>
            <a:pPr lvl="1" marL="604520" indent="-302260" algn="l" defTabSz="397256">
              <a:spcBef>
                <a:spcPts val="1000"/>
              </a:spcBef>
              <a:buSzPct val="145000"/>
              <a:buChar char="•"/>
              <a:defRPr b="0" sz="2176">
                <a:latin typeface="Sen Regular"/>
                <a:ea typeface="Sen Regular"/>
                <a:cs typeface="Sen Regular"/>
                <a:sym typeface="Sen Regular"/>
              </a:defRPr>
            </a:pPr>
            <a:r>
              <a:t>Trudgill, Peter, Elizabeth Gordon, Gillian Lewis &amp; Margaret MacLagan. 2000b. The role of drift in the formation of native-speaker southern hemisphere Englishes: Some New Zealand evidence. Diachronica 17, 111–38.</a:t>
            </a:r>
          </a:p>
          <a:p>
            <a:pPr lvl="1" marL="604520" indent="-302260" algn="l" defTabSz="397256">
              <a:spcBef>
                <a:spcPts val="1000"/>
              </a:spcBef>
              <a:buSzPct val="145000"/>
              <a:buChar char="•"/>
              <a:defRPr b="0" sz="2176">
                <a:latin typeface="Sen Regular"/>
                <a:ea typeface="Sen Regular"/>
                <a:cs typeface="Sen Regular"/>
                <a:sym typeface="Sen Regular"/>
              </a:defRPr>
            </a:pPr>
            <a:r>
              <a:t>Watt, Dominic. 2002. ‘I don’t speak with a Geordie accent. I speak, like, the Northern accent’: Contact-induced levelling in the Tyneside vowel system. Journal of Sociolinguistics 6/2: 44-63. </a:t>
            </a:r>
          </a:p>
          <a:p>
            <a:pPr lvl="1" marL="604520" indent="-302260" algn="l" defTabSz="397256">
              <a:spcBef>
                <a:spcPts val="1000"/>
              </a:spcBef>
              <a:buSzPct val="145000"/>
              <a:buChar char="•"/>
              <a:defRPr b="0" sz="2176">
                <a:latin typeface="Sen Regular"/>
                <a:ea typeface="Sen Regular"/>
                <a:cs typeface="Sen Regular"/>
                <a:sym typeface="Sen Regular"/>
              </a:defRPr>
            </a:pPr>
            <a:r>
              <a:t>Honeybone, Patrick. 2007. ‘New dialect formation in nineteenth century Liverpool: A brief history of Scouse’. In: Grant, A., Grey, C. &amp; Watson, K. (eds) The Mersey Sound: Liverpool’s Language, People and Places. Liverpool: Open House Press. Available online: </a:t>
            </a:r>
            <a:r>
              <a:rPr u="sng">
                <a:hlinkClick r:id="rId3" invalidUrl="" action="" tgtFrame="" tooltip="" history="1" highlightClick="0" endSnd="0"/>
              </a:rPr>
              <a:t>http://www.lel.ed.ac.uk/homes/patrick/livengkoi.pdf</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sp>
        <p:nvSpPr>
          <p:cNvPr id="138" name="In 1872, Johannes Schmidt proposed the wave model to explain the spread of innovations in Indo-European: one of the problems for historical reconstruction is that features sometimes seem to be able to ‘jump’ across family lines (via contact), and these features tend to be distributed in space following complex patterns.…"/>
          <p:cNvSpPr txBox="1"/>
          <p:nvPr>
            <p:ph type="body" idx="1"/>
          </p:nvPr>
        </p:nvSpPr>
        <p:spPr>
          <a:xfrm>
            <a:off x="649061" y="1781168"/>
            <a:ext cx="11706678" cy="7273893"/>
          </a:xfrm>
          <a:prstGeom prst="rect">
            <a:avLst/>
          </a:prstGeom>
        </p:spPr>
        <p:txBody>
          <a:bodyPr/>
          <a:lstStyle/>
          <a:p>
            <a:pPr marL="337820" indent="-337820" defTabSz="443991">
              <a:spcBef>
                <a:spcPts val="1100"/>
              </a:spcBef>
              <a:defRPr sz="2432"/>
            </a:pPr>
            <a:r>
              <a:t>In 1872, Johannes Schmidt proposed the </a:t>
            </a:r>
            <a:r>
              <a:rPr>
                <a:latin typeface="Sen Bold"/>
                <a:ea typeface="Sen Bold"/>
                <a:cs typeface="Sen Bold"/>
                <a:sym typeface="Sen Bold"/>
              </a:rPr>
              <a:t>wave model</a:t>
            </a:r>
            <a:r>
              <a:t> to explain the spread of innovations in Indo-European: one of the problems for historical reconstruction is that features sometimes seem to be able to ‘jump’ across family lines (via </a:t>
            </a:r>
            <a:r>
              <a:rPr>
                <a:latin typeface="Sen Bold"/>
                <a:ea typeface="Sen Bold"/>
                <a:cs typeface="Sen Bold"/>
                <a:sym typeface="Sen Bold"/>
              </a:rPr>
              <a:t>contact</a:t>
            </a:r>
            <a:r>
              <a:t>), and these features tend to be distributed in space following complex patterns. </a:t>
            </a:r>
          </a:p>
          <a:p>
            <a:pPr lvl="1" marL="698161" indent="-360341" defTabSz="443991">
              <a:spcBef>
                <a:spcPts val="1100"/>
              </a:spcBef>
              <a:defRPr sz="2432"/>
            </a:pPr>
            <a:r>
              <a:t>The basic idea (intuitively) is that we expect </a:t>
            </a:r>
            <a:r>
              <a:rPr>
                <a:latin typeface="Sen Bold"/>
                <a:ea typeface="Sen Bold"/>
                <a:cs typeface="Sen Bold"/>
                <a:sym typeface="Sen Bold"/>
              </a:rPr>
              <a:t>new stuff to spread outward from the place in which it was innovated, fairly evenly. </a:t>
            </a:r>
            <a:r>
              <a:t>Figure from Wolfram &amp; Schilling-Estes 2003: </a:t>
            </a:r>
            <a:br/>
            <a:br/>
            <a:br/>
            <a:br/>
            <a:br/>
            <a:br/>
            <a:br/>
            <a:br/>
          </a:p>
          <a:p>
            <a:pPr lvl="1" marL="698161" indent="-360341" defTabSz="443991">
              <a:spcBef>
                <a:spcPts val="1100"/>
              </a:spcBef>
              <a:defRPr sz="2432"/>
            </a:pPr>
            <a:r>
              <a:t>Lots of subsequent work in sociolinguistics and dialectology takes this underlying conception of the geographical spread of change for granted.</a:t>
            </a:r>
          </a:p>
        </p:txBody>
      </p:sp>
      <p:pic>
        <p:nvPicPr>
          <p:cNvPr id="139" name="Image" descr="Image"/>
          <p:cNvPicPr>
            <a:picLocks noChangeAspect="1"/>
          </p:cNvPicPr>
          <p:nvPr/>
        </p:nvPicPr>
        <p:blipFill>
          <a:blip r:embed="rId2">
            <a:extLst/>
          </a:blip>
          <a:srcRect l="9974" t="45105" r="8576" b="24280"/>
          <a:stretch>
            <a:fillRect/>
          </a:stretch>
        </p:blipFill>
        <p:spPr>
          <a:xfrm>
            <a:off x="1206301" y="5126688"/>
            <a:ext cx="10592336" cy="29859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sp>
        <p:nvSpPr>
          <p:cNvPr id="142" name="In 1872, Johannes Schmidt proposed the wave model to explain the spread of innovations in Indo-European: one of the problems for historical reconstruction is that features sometimes seem to be able to ‘jump’ across family lines (via contact), and these features tend to be distributed in space following complex patterns.…"/>
          <p:cNvSpPr txBox="1"/>
          <p:nvPr>
            <p:ph type="body" idx="1"/>
          </p:nvPr>
        </p:nvSpPr>
        <p:spPr>
          <a:xfrm>
            <a:off x="649061" y="1781168"/>
            <a:ext cx="11706678" cy="7273893"/>
          </a:xfrm>
          <a:prstGeom prst="rect">
            <a:avLst/>
          </a:prstGeom>
        </p:spPr>
        <p:txBody>
          <a:bodyPr/>
          <a:lstStyle/>
          <a:p>
            <a:pPr marL="337820" indent="-337820" defTabSz="443991">
              <a:spcBef>
                <a:spcPts val="1100"/>
              </a:spcBef>
              <a:defRPr sz="2432"/>
            </a:pPr>
            <a:r>
              <a:t>In 1872, Johannes Schmidt proposed the </a:t>
            </a:r>
            <a:r>
              <a:rPr>
                <a:latin typeface="Sen Bold"/>
                <a:ea typeface="Sen Bold"/>
                <a:cs typeface="Sen Bold"/>
                <a:sym typeface="Sen Bold"/>
              </a:rPr>
              <a:t>wave model</a:t>
            </a:r>
            <a:r>
              <a:t> to explain the spread of innovations in Indo-European: one of the problems for historical reconstruction is that features sometimes seem to be able to ‘jump’ across family lines (via </a:t>
            </a:r>
            <a:r>
              <a:rPr>
                <a:latin typeface="Sen Bold"/>
                <a:ea typeface="Sen Bold"/>
                <a:cs typeface="Sen Bold"/>
                <a:sym typeface="Sen Bold"/>
              </a:rPr>
              <a:t>contact</a:t>
            </a:r>
            <a:r>
              <a:t>), and these features tend to be distributed in space following complex patterns. </a:t>
            </a:r>
          </a:p>
          <a:p>
            <a:pPr lvl="1" marL="698161" indent="-360341" defTabSz="443991">
              <a:spcBef>
                <a:spcPts val="1100"/>
              </a:spcBef>
              <a:defRPr sz="2432"/>
            </a:pPr>
            <a:r>
              <a:t>The basic idea (intuitively) is that we expect </a:t>
            </a:r>
            <a:r>
              <a:rPr>
                <a:latin typeface="Sen Bold"/>
                <a:ea typeface="Sen Bold"/>
                <a:cs typeface="Sen Bold"/>
                <a:sym typeface="Sen Bold"/>
              </a:rPr>
              <a:t>new stuff to spread outward from the place in which it was innovated, fairly evenly. </a:t>
            </a:r>
            <a:br/>
            <a:r>
              <a:t> Wolfram &amp; Schilling-Estes 2003: </a:t>
            </a:r>
            <a:br/>
            <a:br/>
            <a:br/>
            <a:br/>
            <a:br/>
            <a:br/>
            <a:br/>
            <a:br/>
          </a:p>
          <a:p>
            <a:pPr lvl="1" marL="698161" indent="-360341" defTabSz="443991">
              <a:spcBef>
                <a:spcPts val="1100"/>
              </a:spcBef>
              <a:defRPr sz="2432"/>
            </a:pPr>
            <a:r>
              <a:t>Lots of subsequent work in sociolinguistics and dialectology takes this underlying conception of the geographical spread of change for granted.</a:t>
            </a:r>
          </a:p>
        </p:txBody>
      </p:sp>
      <p:pic>
        <p:nvPicPr>
          <p:cNvPr id="143" name="Image" descr="Image"/>
          <p:cNvPicPr>
            <a:picLocks noChangeAspect="1"/>
          </p:cNvPicPr>
          <p:nvPr/>
        </p:nvPicPr>
        <p:blipFill>
          <a:blip r:embed="rId2">
            <a:extLst/>
          </a:blip>
          <a:srcRect l="9974" t="45105" r="8576" b="24280"/>
          <a:stretch>
            <a:fillRect/>
          </a:stretch>
        </p:blipFill>
        <p:spPr>
          <a:xfrm>
            <a:off x="1206301" y="5126688"/>
            <a:ext cx="10592336" cy="2985932"/>
          </a:xfrm>
          <a:prstGeom prst="rect">
            <a:avLst/>
          </a:prstGeom>
          <a:ln w="12700">
            <a:miter lim="400000"/>
          </a:ln>
        </p:spPr>
      </p:pic>
      <p:sp>
        <p:nvSpPr>
          <p:cNvPr id="144" name="Trudgill (1974): but this isn’t enough. We also need to explain the fact that geographical distance isn’t the only predictor of the adoption of variation: some places have disproportionate influence on others (even accounting for distance.…"/>
          <p:cNvSpPr txBox="1"/>
          <p:nvPr/>
        </p:nvSpPr>
        <p:spPr>
          <a:xfrm>
            <a:off x="965200" y="4757520"/>
            <a:ext cx="11074400" cy="4200298"/>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39209" indent="-339209" algn="l" defTabSz="385572">
              <a:spcBef>
                <a:spcPts val="500"/>
              </a:spcBef>
              <a:buSzPct val="145000"/>
              <a:buChar char="•"/>
              <a:defRPr b="0" sz="2442">
                <a:latin typeface="Sen Bold"/>
                <a:ea typeface="Sen Bold"/>
                <a:cs typeface="Sen Bold"/>
                <a:sym typeface="Sen Bold"/>
              </a:defRPr>
            </a:pPr>
            <a:r>
              <a:t>Trudgill (1974): </a:t>
            </a:r>
            <a:r>
              <a:rPr>
                <a:latin typeface="Sen Regular"/>
                <a:ea typeface="Sen Regular"/>
                <a:cs typeface="Sen Regular"/>
                <a:sym typeface="Sen Regular"/>
              </a:rPr>
              <a:t>but this isn’t enough. We also need to explain the fact that geographical distance isn’t the only predictor of the adoption of variation: some places have disproportionate influence on others (even accounting for distance. </a:t>
            </a:r>
            <a:endParaRPr>
              <a:latin typeface="Sen Regular"/>
              <a:ea typeface="Sen Regular"/>
              <a:cs typeface="Sen Regular"/>
              <a:sym typeface="Sen Regular"/>
            </a:endParaRPr>
          </a:p>
          <a:p>
            <a:pPr lvl="1" marL="632579" indent="-339209" algn="l" defTabSz="385572">
              <a:spcBef>
                <a:spcPts val="500"/>
              </a:spcBef>
              <a:buSzPct val="145000"/>
              <a:buChar char="•"/>
              <a:defRPr b="0" sz="2442">
                <a:latin typeface="Sen Bold"/>
                <a:ea typeface="Sen Bold"/>
                <a:cs typeface="Sen Bold"/>
                <a:sym typeface="Sen Bold"/>
              </a:defRPr>
            </a:pPr>
            <a:r>
              <a:t>Norwich</a:t>
            </a:r>
            <a:r>
              <a:rPr>
                <a:latin typeface="Sen Regular"/>
                <a:ea typeface="Sen Regular"/>
                <a:cs typeface="Sen Regular"/>
                <a:sym typeface="Sen Regular"/>
              </a:rPr>
              <a:t> is heavily influenced by the spread of features from </a:t>
            </a:r>
            <a:r>
              <a:t>London </a:t>
            </a:r>
            <a:r>
              <a:rPr>
                <a:latin typeface="Sen Regular"/>
                <a:ea typeface="Sen Regular"/>
                <a:cs typeface="Sen Regular"/>
                <a:sym typeface="Sen Regular"/>
              </a:rPr>
              <a:t>(150km), and not particularly by </a:t>
            </a:r>
            <a:r>
              <a:t>Birmingham </a:t>
            </a:r>
            <a:r>
              <a:rPr>
                <a:latin typeface="Sen Regular"/>
                <a:ea typeface="Sen Regular"/>
                <a:cs typeface="Sen Regular"/>
                <a:sym typeface="Sen Regular"/>
              </a:rPr>
              <a:t>(200km); but these </a:t>
            </a:r>
            <a:r>
              <a:t>distances</a:t>
            </a:r>
            <a:r>
              <a:rPr>
                <a:latin typeface="Sen Regular"/>
                <a:ea typeface="Sen Regular"/>
                <a:cs typeface="Sen Regular"/>
                <a:sym typeface="Sen Regular"/>
              </a:rPr>
              <a:t> aren’t that different …</a:t>
            </a:r>
            <a:endParaRPr>
              <a:latin typeface="Sen Regular"/>
              <a:ea typeface="Sen Regular"/>
              <a:cs typeface="Sen Regular"/>
              <a:sym typeface="Sen Regular"/>
            </a:endParaRPr>
          </a:p>
          <a:p>
            <a:pPr lvl="1" marL="632579" indent="-339209" algn="l" defTabSz="385572">
              <a:spcBef>
                <a:spcPts val="500"/>
              </a:spcBef>
              <a:buSzPct val="145000"/>
              <a:buChar char="•"/>
              <a:defRPr b="0" sz="2442">
                <a:latin typeface="Sen Bold"/>
                <a:ea typeface="Sen Bold"/>
                <a:cs typeface="Sen Bold"/>
                <a:sym typeface="Sen Bold"/>
              </a:defRPr>
            </a:pPr>
            <a:r>
              <a:rPr>
                <a:latin typeface="Sen Regular"/>
                <a:ea typeface="Sen Regular"/>
                <a:cs typeface="Sen Regular"/>
                <a:sym typeface="Sen Regular"/>
              </a:rPr>
              <a:t>Features spread to relatively large but isolated centres like Norwich before they spread to smaller places between Norwich and London: </a:t>
            </a:r>
            <a:r>
              <a:t>large places seem to be ‘ahead’ of small places.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In 1872, Johannes Schmidt proposed the wave model to explain the spread of innovations in Indo-European: one of the problems for historical reconstruction is that features sometimes seem to be able to ‘jump’ across family lines (via contact), and these features tend to be distributed in space following complex patterns.…"/>
          <p:cNvSpPr txBox="1"/>
          <p:nvPr>
            <p:ph type="body" idx="1"/>
          </p:nvPr>
        </p:nvSpPr>
        <p:spPr>
          <a:xfrm>
            <a:off x="649061" y="1781168"/>
            <a:ext cx="11706678" cy="7273893"/>
          </a:xfrm>
          <a:prstGeom prst="rect">
            <a:avLst/>
          </a:prstGeom>
        </p:spPr>
        <p:txBody>
          <a:bodyPr/>
          <a:lstStyle/>
          <a:p>
            <a:pPr marL="337820" indent="-337820" defTabSz="443991">
              <a:spcBef>
                <a:spcPts val="1100"/>
              </a:spcBef>
              <a:defRPr sz="2432"/>
            </a:pPr>
            <a:r>
              <a:t>In 1872, Johannes Schmidt proposed the </a:t>
            </a:r>
            <a:r>
              <a:rPr>
                <a:latin typeface="Sen Bold"/>
                <a:ea typeface="Sen Bold"/>
                <a:cs typeface="Sen Bold"/>
                <a:sym typeface="Sen Bold"/>
              </a:rPr>
              <a:t>wave model</a:t>
            </a:r>
            <a:r>
              <a:t> to explain the spread of innovations in Indo-European: one of the problems for historical reconstruction is that features sometimes seem to be able to ‘jump’ across family lines (via </a:t>
            </a:r>
            <a:r>
              <a:rPr>
                <a:latin typeface="Sen Bold"/>
                <a:ea typeface="Sen Bold"/>
                <a:cs typeface="Sen Bold"/>
                <a:sym typeface="Sen Bold"/>
              </a:rPr>
              <a:t>contact</a:t>
            </a:r>
            <a:r>
              <a:t>), and these features tend to be distributed in space following complex patterns. </a:t>
            </a:r>
          </a:p>
          <a:p>
            <a:pPr lvl="1" marL="698161" indent="-360341" defTabSz="443991">
              <a:spcBef>
                <a:spcPts val="1100"/>
              </a:spcBef>
              <a:defRPr sz="2432"/>
            </a:pPr>
            <a:r>
              <a:t>The basic idea (intuitively) is that we expect </a:t>
            </a:r>
            <a:r>
              <a:rPr>
                <a:latin typeface="Sen Bold"/>
                <a:ea typeface="Sen Bold"/>
                <a:cs typeface="Sen Bold"/>
                <a:sym typeface="Sen Bold"/>
              </a:rPr>
              <a:t>new stuff to spread outward from the place in which it was innovated, fairly evenly. </a:t>
            </a:r>
            <a:br/>
            <a:r>
              <a:t> Wolfram &amp; Schilling-Estes 2003: </a:t>
            </a:r>
            <a:br/>
            <a:br/>
            <a:br/>
            <a:br/>
            <a:br/>
            <a:br/>
            <a:br/>
            <a:br/>
          </a:p>
          <a:p>
            <a:pPr lvl="1" marL="698161" indent="-360341" defTabSz="443991">
              <a:spcBef>
                <a:spcPts val="1100"/>
              </a:spcBef>
              <a:defRPr sz="2432"/>
            </a:pPr>
            <a:r>
              <a:t>Lots of subsequent work in sociolinguistics and dialectology takes this underlying conception of the geographical spread of change for granted.</a:t>
            </a:r>
          </a:p>
        </p:txBody>
      </p:sp>
      <p:sp>
        <p:nvSpPr>
          <p:cNvPr id="147" name="Trudgill (1974): hierarchical model, in which change can ‘jump’ from large places to other large places before reaching smaller ones, even if those smaller ones are just as geographically close to the original source of the change."/>
          <p:cNvSpPr txBox="1"/>
          <p:nvPr/>
        </p:nvSpPr>
        <p:spPr>
          <a:xfrm>
            <a:off x="965200" y="4757520"/>
            <a:ext cx="11074400" cy="4200298"/>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03232" indent="-303232" algn="l" defTabSz="344677">
              <a:spcBef>
                <a:spcPts val="400"/>
              </a:spcBef>
              <a:buSzPct val="145000"/>
              <a:buChar char="•"/>
              <a:defRPr b="0" sz="2183">
                <a:latin typeface="Sen Bold"/>
                <a:ea typeface="Sen Bold"/>
                <a:cs typeface="Sen Bold"/>
                <a:sym typeface="Sen Bold"/>
              </a:defRPr>
            </a:pPr>
            <a:r>
              <a:t>Trudgill (1974): hierarchical model, </a:t>
            </a:r>
            <a:r>
              <a:rPr>
                <a:latin typeface="Sen Regular"/>
                <a:ea typeface="Sen Regular"/>
                <a:cs typeface="Sen Regular"/>
                <a:sym typeface="Sen Regular"/>
              </a:rPr>
              <a:t>in which change can ‘jump’ from large places to other large places before reaching smaller ones, even if those smaller ones are just as geographically close to the original source of the change.</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r>
              <a:rPr>
                <a:latin typeface="Sen Regular"/>
                <a:ea typeface="Sen Regular"/>
                <a:cs typeface="Sen Regular"/>
                <a:sym typeface="Sen Regular"/>
              </a:rPr>
              <a:t> </a:t>
            </a:r>
          </a:p>
        </p:txBody>
      </p:sp>
      <p:sp>
        <p:nvSpPr>
          <p:cNvPr id="148"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pic>
        <p:nvPicPr>
          <p:cNvPr id="149" name="Image" descr="Image"/>
          <p:cNvPicPr>
            <a:picLocks noChangeAspect="1"/>
          </p:cNvPicPr>
          <p:nvPr/>
        </p:nvPicPr>
        <p:blipFill>
          <a:blip r:embed="rId2">
            <a:extLst/>
          </a:blip>
          <a:srcRect l="20939" t="68640" r="18433" b="19323"/>
          <a:stretch>
            <a:fillRect/>
          </a:stretch>
        </p:blipFill>
        <p:spPr>
          <a:xfrm>
            <a:off x="2289571" y="6038905"/>
            <a:ext cx="8425713" cy="271651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sp>
        <p:nvSpPr>
          <p:cNvPr id="152" name="In 1872, Johannes Schmidt proposed the wave model to explain the spread of innovations in Indo-European: one of the problems for historical reconstruction is that features sometimes seem to be able to ‘jump’ across family lines (via contact), and these features tend to be distributed in space following complex patterns.…"/>
          <p:cNvSpPr txBox="1"/>
          <p:nvPr>
            <p:ph type="body" idx="1"/>
          </p:nvPr>
        </p:nvSpPr>
        <p:spPr>
          <a:xfrm>
            <a:off x="649061" y="1781168"/>
            <a:ext cx="11706678" cy="7273893"/>
          </a:xfrm>
          <a:prstGeom prst="rect">
            <a:avLst/>
          </a:prstGeom>
        </p:spPr>
        <p:txBody>
          <a:bodyPr/>
          <a:lstStyle/>
          <a:p>
            <a:pPr marL="337820" indent="-337820" defTabSz="443991">
              <a:spcBef>
                <a:spcPts val="1100"/>
              </a:spcBef>
              <a:defRPr sz="2432"/>
            </a:pPr>
            <a:r>
              <a:t>In 1872, Johannes Schmidt proposed the </a:t>
            </a:r>
            <a:r>
              <a:rPr>
                <a:latin typeface="Sen Bold"/>
                <a:ea typeface="Sen Bold"/>
                <a:cs typeface="Sen Bold"/>
                <a:sym typeface="Sen Bold"/>
              </a:rPr>
              <a:t>wave model</a:t>
            </a:r>
            <a:r>
              <a:t> to explain the spread of innovations in Indo-European: one of the problems for historical reconstruction is that features sometimes seem to be able to ‘jump’ across family lines (via </a:t>
            </a:r>
            <a:r>
              <a:rPr>
                <a:latin typeface="Sen Bold"/>
                <a:ea typeface="Sen Bold"/>
                <a:cs typeface="Sen Bold"/>
                <a:sym typeface="Sen Bold"/>
              </a:rPr>
              <a:t>contact</a:t>
            </a:r>
            <a:r>
              <a:t>), and these features tend to be distributed in space following complex patterns. </a:t>
            </a:r>
          </a:p>
          <a:p>
            <a:pPr lvl="1" marL="698161" indent="-360341" defTabSz="443991">
              <a:spcBef>
                <a:spcPts val="1100"/>
              </a:spcBef>
              <a:defRPr sz="2432"/>
            </a:pPr>
            <a:r>
              <a:t>The basic idea (intuitively) is that we expect </a:t>
            </a:r>
            <a:r>
              <a:rPr>
                <a:latin typeface="Sen Bold"/>
                <a:ea typeface="Sen Bold"/>
                <a:cs typeface="Sen Bold"/>
                <a:sym typeface="Sen Bold"/>
              </a:rPr>
              <a:t>new stuff to spread outward from the place in which it was innovated, fairly evenly. </a:t>
            </a:r>
            <a:br/>
            <a:r>
              <a:t> Wolfram &amp; Schilling-Estes 2003: </a:t>
            </a:r>
            <a:br/>
            <a:br/>
            <a:br/>
            <a:br/>
            <a:br/>
            <a:br/>
            <a:br/>
            <a:br/>
          </a:p>
          <a:p>
            <a:pPr lvl="1" marL="698161" indent="-360341" defTabSz="443991">
              <a:spcBef>
                <a:spcPts val="1100"/>
              </a:spcBef>
              <a:defRPr sz="2432"/>
            </a:pPr>
            <a:r>
              <a:t>Lots of subsequent work in sociolinguistics and dialectology takes this underlying conception of the geographical spread of change for granted.</a:t>
            </a:r>
          </a:p>
        </p:txBody>
      </p:sp>
      <p:pic>
        <p:nvPicPr>
          <p:cNvPr id="153" name="Image" descr="Image"/>
          <p:cNvPicPr>
            <a:picLocks noChangeAspect="1"/>
          </p:cNvPicPr>
          <p:nvPr/>
        </p:nvPicPr>
        <p:blipFill>
          <a:blip r:embed="rId2">
            <a:extLst/>
          </a:blip>
          <a:srcRect l="9974" t="45105" r="8576" b="24280"/>
          <a:stretch>
            <a:fillRect/>
          </a:stretch>
        </p:blipFill>
        <p:spPr>
          <a:xfrm>
            <a:off x="1206301" y="5126688"/>
            <a:ext cx="10592336" cy="2985932"/>
          </a:xfrm>
          <a:prstGeom prst="rect">
            <a:avLst/>
          </a:prstGeom>
          <a:ln w="12700">
            <a:miter lim="400000"/>
          </a:ln>
        </p:spPr>
      </p:pic>
      <p:sp>
        <p:nvSpPr>
          <p:cNvPr id="154" name="Trudgill (1974): hierarchical model, in which change can ‘jump’ from large places to other large places before reaching smaller ones, even if those smaller ones are just as geographically close to the original source of the change."/>
          <p:cNvSpPr txBox="1"/>
          <p:nvPr/>
        </p:nvSpPr>
        <p:spPr>
          <a:xfrm>
            <a:off x="965200" y="4757520"/>
            <a:ext cx="11074400" cy="4200298"/>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03232" indent="-303232" algn="l" defTabSz="344677">
              <a:spcBef>
                <a:spcPts val="400"/>
              </a:spcBef>
              <a:buSzPct val="145000"/>
              <a:buChar char="•"/>
              <a:defRPr b="0" sz="2183">
                <a:latin typeface="Sen Bold"/>
                <a:ea typeface="Sen Bold"/>
                <a:cs typeface="Sen Bold"/>
                <a:sym typeface="Sen Bold"/>
              </a:defRPr>
            </a:pPr>
            <a:r>
              <a:t>Trudgill (1974): hierarchical model, </a:t>
            </a:r>
            <a:r>
              <a:rPr>
                <a:latin typeface="Sen Regular"/>
                <a:ea typeface="Sen Regular"/>
                <a:cs typeface="Sen Regular"/>
                <a:sym typeface="Sen Regular"/>
              </a:rPr>
              <a:t>in which change can ‘jump’ from large places to other large places before reaching smaller ones, even if those smaller ones are just as geographically close to the original source of the change.</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r>
              <a:rPr>
                <a:latin typeface="Sen Regular"/>
                <a:ea typeface="Sen Regular"/>
                <a:cs typeface="Sen Regular"/>
                <a:sym typeface="Sen Regular"/>
              </a:rPr>
              <a:t> </a:t>
            </a:r>
          </a:p>
        </p:txBody>
      </p:sp>
      <p:pic>
        <p:nvPicPr>
          <p:cNvPr id="155" name="Image" descr="Image"/>
          <p:cNvPicPr>
            <a:picLocks noChangeAspect="1"/>
          </p:cNvPicPr>
          <p:nvPr/>
        </p:nvPicPr>
        <p:blipFill>
          <a:blip r:embed="rId3">
            <a:extLst/>
          </a:blip>
          <a:srcRect l="20939" t="68640" r="18433" b="19323"/>
          <a:stretch>
            <a:fillRect/>
          </a:stretch>
        </p:blipFill>
        <p:spPr>
          <a:xfrm>
            <a:off x="2289571" y="6038905"/>
            <a:ext cx="8425713" cy="2716514"/>
          </a:xfrm>
          <a:prstGeom prst="rect">
            <a:avLst/>
          </a:prstGeom>
          <a:ln w="12700">
            <a:miter lim="400000"/>
          </a:ln>
        </p:spPr>
      </p:pic>
      <p:pic>
        <p:nvPicPr>
          <p:cNvPr id="156" name="Screenshot 2021-03-10 at 00.44.30.png" descr="Screenshot 2021-03-10 at 00.44.30.png"/>
          <p:cNvPicPr>
            <a:picLocks noChangeAspect="1"/>
          </p:cNvPicPr>
          <p:nvPr/>
        </p:nvPicPr>
        <p:blipFill>
          <a:blip r:embed="rId4">
            <a:extLst/>
          </a:blip>
          <a:stretch>
            <a:fillRect/>
          </a:stretch>
        </p:blipFill>
        <p:spPr>
          <a:xfrm>
            <a:off x="7528969" y="1747148"/>
            <a:ext cx="5156201" cy="4394201"/>
          </a:xfrm>
          <a:prstGeom prst="rect">
            <a:avLst/>
          </a:prstGeom>
          <a:ln w="25400">
            <a:solidFill>
              <a:srgbClr val="000000"/>
            </a:solidFill>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he geographical diffusion of variation"/>
          <p:cNvSpPr txBox="1"/>
          <p:nvPr>
            <p:ph type="title"/>
          </p:nvPr>
        </p:nvSpPr>
        <p:spPr>
          <a:prstGeom prst="rect">
            <a:avLst/>
          </a:prstGeom>
        </p:spPr>
        <p:txBody>
          <a:bodyPr/>
          <a:lstStyle>
            <a:lvl1pPr defTabSz="560831">
              <a:defRPr sz="4512"/>
            </a:lvl1pPr>
          </a:lstStyle>
          <a:p>
            <a:pPr/>
            <a:r>
              <a:t>The geographical diffusion of variation</a:t>
            </a:r>
          </a:p>
        </p:txBody>
      </p:sp>
      <p:sp>
        <p:nvSpPr>
          <p:cNvPr id="159" name="In 1872, Johannes Schmidt proposed the wave model to explain the spread of innovations in Indo-European: one of the problems for historical reconstruction is that features sometimes seem to be able to ‘jump’ across family lines (via contact), and these features tend to be distributed in space following complex patterns.…"/>
          <p:cNvSpPr txBox="1"/>
          <p:nvPr>
            <p:ph type="body" idx="1"/>
          </p:nvPr>
        </p:nvSpPr>
        <p:spPr>
          <a:xfrm>
            <a:off x="649061" y="1781168"/>
            <a:ext cx="11706678" cy="7273893"/>
          </a:xfrm>
          <a:prstGeom prst="rect">
            <a:avLst/>
          </a:prstGeom>
        </p:spPr>
        <p:txBody>
          <a:bodyPr/>
          <a:lstStyle/>
          <a:p>
            <a:pPr marL="337820" indent="-337820" defTabSz="443991">
              <a:spcBef>
                <a:spcPts val="1100"/>
              </a:spcBef>
              <a:defRPr sz="2432"/>
            </a:pPr>
            <a:r>
              <a:t>In 1872, Johannes Schmidt proposed the </a:t>
            </a:r>
            <a:r>
              <a:rPr>
                <a:latin typeface="Sen Bold"/>
                <a:ea typeface="Sen Bold"/>
                <a:cs typeface="Sen Bold"/>
                <a:sym typeface="Sen Bold"/>
              </a:rPr>
              <a:t>wave model</a:t>
            </a:r>
            <a:r>
              <a:t> to explain the spread of innovations in Indo-European: one of the problems for historical reconstruction is that features sometimes seem to be able to ‘jump’ across family lines (via </a:t>
            </a:r>
            <a:r>
              <a:rPr>
                <a:latin typeface="Sen Bold"/>
                <a:ea typeface="Sen Bold"/>
                <a:cs typeface="Sen Bold"/>
                <a:sym typeface="Sen Bold"/>
              </a:rPr>
              <a:t>contact</a:t>
            </a:r>
            <a:r>
              <a:t>), and these features tend to be distributed in space following complex patterns. </a:t>
            </a:r>
          </a:p>
          <a:p>
            <a:pPr lvl="1" marL="698161" indent="-360341" defTabSz="443991">
              <a:spcBef>
                <a:spcPts val="1100"/>
              </a:spcBef>
              <a:defRPr sz="2432"/>
            </a:pPr>
            <a:r>
              <a:t>The basic idea (intuitively) is that we expect </a:t>
            </a:r>
            <a:r>
              <a:rPr>
                <a:latin typeface="Sen Bold"/>
                <a:ea typeface="Sen Bold"/>
                <a:cs typeface="Sen Bold"/>
                <a:sym typeface="Sen Bold"/>
              </a:rPr>
              <a:t>new stuff to spread outward from the place in which it was innovated, fairly evenly. </a:t>
            </a:r>
            <a:br/>
            <a:r>
              <a:t> Wolfram &amp; Schilling-Estes 2003: </a:t>
            </a:r>
            <a:br/>
            <a:br/>
            <a:br/>
            <a:br/>
            <a:br/>
            <a:br/>
            <a:br/>
            <a:br/>
          </a:p>
          <a:p>
            <a:pPr lvl="1" marL="698161" indent="-360341" defTabSz="443991">
              <a:spcBef>
                <a:spcPts val="1100"/>
              </a:spcBef>
              <a:defRPr sz="2432"/>
            </a:pPr>
            <a:r>
              <a:t>Lots of subsequent work in sociolinguistics and dialectology takes this underlying conception of the geographical spread of change for granted.</a:t>
            </a:r>
          </a:p>
        </p:txBody>
      </p:sp>
      <p:pic>
        <p:nvPicPr>
          <p:cNvPr id="160" name="Image" descr="Image"/>
          <p:cNvPicPr>
            <a:picLocks noChangeAspect="1"/>
          </p:cNvPicPr>
          <p:nvPr/>
        </p:nvPicPr>
        <p:blipFill>
          <a:blip r:embed="rId2">
            <a:extLst/>
          </a:blip>
          <a:srcRect l="9974" t="45105" r="8576" b="24280"/>
          <a:stretch>
            <a:fillRect/>
          </a:stretch>
        </p:blipFill>
        <p:spPr>
          <a:xfrm>
            <a:off x="1206301" y="5126688"/>
            <a:ext cx="10592336" cy="2985932"/>
          </a:xfrm>
          <a:prstGeom prst="rect">
            <a:avLst/>
          </a:prstGeom>
          <a:ln w="12700">
            <a:miter lim="400000"/>
          </a:ln>
        </p:spPr>
      </p:pic>
      <p:sp>
        <p:nvSpPr>
          <p:cNvPr id="161" name="Trudgill (1974): hierarchical model, in which change can ‘jump’ from large places to other large places before reaching smaller ones, even if those smaller ones are just as geographically close to the original source of the change."/>
          <p:cNvSpPr txBox="1"/>
          <p:nvPr/>
        </p:nvSpPr>
        <p:spPr>
          <a:xfrm>
            <a:off x="965200" y="4757520"/>
            <a:ext cx="11074400" cy="4200298"/>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p>
            <a:pPr marL="303232" indent="-303232" algn="l" defTabSz="344677">
              <a:spcBef>
                <a:spcPts val="400"/>
              </a:spcBef>
              <a:buSzPct val="145000"/>
              <a:buChar char="•"/>
              <a:defRPr b="0" sz="2183">
                <a:latin typeface="Sen Bold"/>
                <a:ea typeface="Sen Bold"/>
                <a:cs typeface="Sen Bold"/>
                <a:sym typeface="Sen Bold"/>
              </a:defRPr>
            </a:pPr>
            <a:r>
              <a:t>Trudgill (1974): hierarchical model, </a:t>
            </a:r>
            <a:r>
              <a:rPr>
                <a:latin typeface="Sen Regular"/>
                <a:ea typeface="Sen Regular"/>
                <a:cs typeface="Sen Regular"/>
                <a:sym typeface="Sen Regular"/>
              </a:rPr>
              <a:t>in which change can ‘jump’ from large places to other large places before reaching smaller ones, even if those smaller ones are just as geographically close to the original source of the change.</a:t>
            </a: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br>
              <a:rPr>
                <a:latin typeface="Sen Regular"/>
                <a:ea typeface="Sen Regular"/>
                <a:cs typeface="Sen Regular"/>
                <a:sym typeface="Sen Regular"/>
              </a:rPr>
            </a:br>
            <a:r>
              <a:rPr>
                <a:latin typeface="Sen Regular"/>
                <a:ea typeface="Sen Regular"/>
                <a:cs typeface="Sen Regular"/>
                <a:sym typeface="Sen Regular"/>
              </a:rPr>
              <a:t> </a:t>
            </a:r>
          </a:p>
        </p:txBody>
      </p:sp>
      <p:pic>
        <p:nvPicPr>
          <p:cNvPr id="162" name="Image" descr="Image"/>
          <p:cNvPicPr>
            <a:picLocks noChangeAspect="1"/>
          </p:cNvPicPr>
          <p:nvPr/>
        </p:nvPicPr>
        <p:blipFill>
          <a:blip r:embed="rId3">
            <a:extLst/>
          </a:blip>
          <a:srcRect l="20939" t="68640" r="18433" b="19323"/>
          <a:stretch>
            <a:fillRect/>
          </a:stretch>
        </p:blipFill>
        <p:spPr>
          <a:xfrm>
            <a:off x="2289571" y="6038905"/>
            <a:ext cx="8425713" cy="2716514"/>
          </a:xfrm>
          <a:prstGeom prst="rect">
            <a:avLst/>
          </a:prstGeom>
          <a:ln w="12700">
            <a:miter lim="400000"/>
          </a:ln>
        </p:spPr>
      </p:pic>
      <p:pic>
        <p:nvPicPr>
          <p:cNvPr id="163" name="Image" descr="Image"/>
          <p:cNvPicPr>
            <a:picLocks noChangeAspect="1"/>
          </p:cNvPicPr>
          <p:nvPr/>
        </p:nvPicPr>
        <p:blipFill>
          <a:blip r:embed="rId4">
            <a:extLst/>
          </a:blip>
          <a:srcRect l="0" t="13880" r="0" b="67292"/>
          <a:stretch>
            <a:fillRect/>
          </a:stretch>
        </p:blipFill>
        <p:spPr>
          <a:xfrm>
            <a:off x="1848781" y="6038905"/>
            <a:ext cx="8884643" cy="2716419"/>
          </a:xfrm>
          <a:prstGeom prst="rect">
            <a:avLst/>
          </a:prstGeom>
          <a:ln w="12700">
            <a:miter lim="400000"/>
          </a:ln>
        </p:spPr>
      </p:pic>
      <p:pic>
        <p:nvPicPr>
          <p:cNvPr id="164" name="Screenshot 2021-03-10 at 00.44.30.png" descr="Screenshot 2021-03-10 at 00.44.30.png"/>
          <p:cNvPicPr>
            <a:picLocks noChangeAspect="1"/>
          </p:cNvPicPr>
          <p:nvPr/>
        </p:nvPicPr>
        <p:blipFill>
          <a:blip r:embed="rId5">
            <a:extLst/>
          </a:blip>
          <a:stretch>
            <a:fillRect/>
          </a:stretch>
        </p:blipFill>
        <p:spPr>
          <a:xfrm>
            <a:off x="7528969" y="1747148"/>
            <a:ext cx="5156201" cy="4394201"/>
          </a:xfrm>
          <a:prstGeom prst="rect">
            <a:avLst/>
          </a:prstGeom>
          <a:ln w="25400">
            <a:solidFill>
              <a:srgbClr val="000000"/>
            </a:solidFill>
            <a:miter lim="400000"/>
          </a:ln>
        </p:spPr>
      </p:pic>
      <p:sp>
        <p:nvSpPr>
          <p:cNvPr id="165" name="Norwich is ahead of Lowestoft and King’s Lynn on rates of h-dropping, despite all three being pretty similarly distant from London. (Lowestoft is probably ahead of King’s Lynn because of the combined influence of London and Ipswich.)"/>
          <p:cNvSpPr txBox="1"/>
          <p:nvPr/>
        </p:nvSpPr>
        <p:spPr>
          <a:xfrm>
            <a:off x="765762" y="1749043"/>
            <a:ext cx="6719019" cy="4390411"/>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152400" tIns="152400" rIns="152400" bIns="152400" anchor="ctr">
            <a:normAutofit fontScale="100000" lnSpcReduction="0"/>
          </a:bodyPr>
          <a:lstStyle>
            <a:lvl1pPr algn="l" defTabSz="514095">
              <a:spcBef>
                <a:spcPts val="700"/>
              </a:spcBef>
              <a:defRPr b="0" sz="3256">
                <a:latin typeface="Sen Regular"/>
                <a:ea typeface="Sen Regular"/>
                <a:cs typeface="Sen Regular"/>
                <a:sym typeface="Sen Regular"/>
              </a:defRPr>
            </a:lvl1pPr>
          </a:lstStyle>
          <a:p>
            <a:pPr/>
            <a:r>
              <a:t>Norwich is ahead of Lowestoft and King’s Lynn on rates of h-dropping, despite all three being pretty similarly distant from London. (Lowestoft is probably ahead of King’s Lynn because of the combined influence of London and Ipswich.)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Related to the idea that large places have disproportional influence is the phenomenon of dialect levelling, or the tendency of varieties to lose distinctively local features and converge toward each other, or toward some broader local or global standard.…"/>
          <p:cNvSpPr txBox="1"/>
          <p:nvPr>
            <p:ph type="body" idx="1"/>
          </p:nvPr>
        </p:nvSpPr>
        <p:spPr>
          <a:xfrm>
            <a:off x="649061" y="1781168"/>
            <a:ext cx="11706678" cy="7273893"/>
          </a:xfrm>
          <a:prstGeom prst="rect">
            <a:avLst/>
          </a:prstGeom>
        </p:spPr>
        <p:txBody>
          <a:bodyPr/>
          <a:lstStyle/>
          <a:p>
            <a:pPr>
              <a:spcBef>
                <a:spcPts val="1500"/>
              </a:spcBef>
              <a:defRPr>
                <a:latin typeface="Sen Bold"/>
                <a:ea typeface="Sen Bold"/>
                <a:cs typeface="Sen Bold"/>
                <a:sym typeface="Sen Bold"/>
              </a:defRPr>
            </a:pPr>
            <a:r>
              <a:t>Related</a:t>
            </a:r>
            <a:r>
              <a:rPr>
                <a:latin typeface="Sen Regular"/>
                <a:ea typeface="Sen Regular"/>
                <a:cs typeface="Sen Regular"/>
                <a:sym typeface="Sen Regular"/>
              </a:rPr>
              <a:t> to the idea that large places have disproportional influence is the phenomenon of </a:t>
            </a:r>
            <a:r>
              <a:t>dialect levelling</a:t>
            </a:r>
            <a:r>
              <a:rPr>
                <a:latin typeface="Sen Regular"/>
                <a:ea typeface="Sen Regular"/>
                <a:cs typeface="Sen Regular"/>
                <a:sym typeface="Sen Regular"/>
              </a:rPr>
              <a:t>, or the tendency of varieties to </a:t>
            </a:r>
            <a:r>
              <a:t>lose distinctively local features and</a:t>
            </a:r>
            <a:r>
              <a:rPr>
                <a:latin typeface="Sen Regular"/>
                <a:ea typeface="Sen Regular"/>
                <a:cs typeface="Sen Regular"/>
                <a:sym typeface="Sen Regular"/>
              </a:rPr>
              <a:t> </a:t>
            </a:r>
            <a:r>
              <a:t>converge toward each other, or toward some broader local or global standard. </a:t>
            </a:r>
            <a:endParaRPr>
              <a:latin typeface="Sen Regular"/>
              <a:ea typeface="Sen Regular"/>
              <a:cs typeface="Sen Regular"/>
              <a:sym typeface="Sen Regular"/>
            </a:endParaRPr>
          </a:p>
          <a:p>
            <a:pPr lvl="1" marL="918633" indent="-474133">
              <a:spcBef>
                <a:spcPts val="1500"/>
              </a:spcBef>
              <a:defRPr sz="3200">
                <a:latin typeface="Sen Bold"/>
                <a:ea typeface="Sen Bold"/>
                <a:cs typeface="Sen Bold"/>
                <a:sym typeface="Sen Bold"/>
              </a:defRPr>
            </a:pPr>
            <a:r>
              <a:rPr>
                <a:latin typeface="Sen Regular"/>
                <a:ea typeface="Sen Regular"/>
                <a:cs typeface="Sen Regular"/>
                <a:sym typeface="Sen Regular"/>
              </a:rPr>
              <a:t>A major focus of a lot of recent sociolinguistics of English; Cheshire et al. (1989/1993), Kerswill &amp; Williams (2000), Milroy, Milroy &amp; Hartley (1994), Britain (1997) … </a:t>
            </a:r>
            <a:endParaRPr>
              <a:latin typeface="Sen Regular"/>
              <a:ea typeface="Sen Regular"/>
              <a:cs typeface="Sen Regular"/>
              <a:sym typeface="Sen Regular"/>
            </a:endParaRPr>
          </a:p>
          <a:p>
            <a:pPr>
              <a:spcBef>
                <a:spcPts val="1500"/>
              </a:spcBef>
              <a:defRPr>
                <a:latin typeface="Sen Bold"/>
                <a:ea typeface="Sen Bold"/>
                <a:cs typeface="Sen Bold"/>
                <a:sym typeface="Sen Bold"/>
              </a:defRPr>
            </a:pPr>
            <a:r>
              <a:rPr>
                <a:latin typeface="Sen Regular"/>
                <a:ea typeface="Sen Regular"/>
                <a:cs typeface="Sen Regular"/>
                <a:sym typeface="Sen Regular"/>
              </a:rPr>
              <a:t>This is one kind of </a:t>
            </a:r>
            <a:r>
              <a:t>contact-induced dialect change</a:t>
            </a:r>
            <a:r>
              <a:rPr>
                <a:latin typeface="Sen Regular"/>
                <a:ea typeface="Sen Regular"/>
                <a:cs typeface="Sen Regular"/>
                <a:sym typeface="Sen Regular"/>
              </a:rPr>
              <a:t>: dialects in contact becoming more similar. </a:t>
            </a:r>
            <a:endParaRPr>
              <a:latin typeface="Sen Regular"/>
              <a:ea typeface="Sen Regular"/>
              <a:cs typeface="Sen Regular"/>
              <a:sym typeface="Sen Regular"/>
            </a:endParaRPr>
          </a:p>
          <a:p>
            <a:pPr>
              <a:spcBef>
                <a:spcPts val="1500"/>
              </a:spcBef>
              <a:defRPr>
                <a:latin typeface="Sen Bold"/>
                <a:ea typeface="Sen Bold"/>
                <a:cs typeface="Sen Bold"/>
                <a:sym typeface="Sen Bold"/>
              </a:defRPr>
            </a:pPr>
            <a:r>
              <a:t>Watt (2002) </a:t>
            </a:r>
            <a:r>
              <a:rPr>
                <a:latin typeface="Sen Regular"/>
                <a:ea typeface="Sen Regular"/>
                <a:cs typeface="Sen Regular"/>
                <a:sym typeface="Sen Regular"/>
              </a:rPr>
              <a:t>looked at the </a:t>
            </a:r>
            <a:r>
              <a:t>levelling of the rather distinctive Tyneside (Newcastle) vowel system toward a regional standard. </a:t>
            </a:r>
          </a:p>
        </p:txBody>
      </p:sp>
      <p:sp>
        <p:nvSpPr>
          <p:cNvPr id="168" name="Dialect levelling"/>
          <p:cNvSpPr txBox="1"/>
          <p:nvPr>
            <p:ph type="title"/>
          </p:nvPr>
        </p:nvSpPr>
        <p:spPr>
          <a:prstGeom prst="rect">
            <a:avLst/>
          </a:prstGeom>
        </p:spPr>
        <p:txBody>
          <a:bodyPr/>
          <a:lstStyle>
            <a:lvl1pPr>
              <a:defRPr sz="4700"/>
            </a:lvl1pPr>
          </a:lstStyle>
          <a:p>
            <a:pPr/>
            <a:r>
              <a:t>Dialect levelling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